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omments/comment1.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1" r:id="rId1"/>
  </p:sldMasterIdLst>
  <p:sldIdLst>
    <p:sldId id="256" r:id="rId2"/>
    <p:sldId id="257" r:id="rId3"/>
    <p:sldId id="258" r:id="rId4"/>
    <p:sldId id="259" r:id="rId5"/>
    <p:sldId id="261" r:id="rId6"/>
    <p:sldId id="262" r:id="rId7"/>
    <p:sldId id="263" r:id="rId8"/>
  </p:sldIdLst>
  <p:sldSz cx="12192000" cy="6858000"/>
  <p:notesSz cx="6858000" cy="9144000"/>
  <p:defaultTextStyle>
    <a:defPPr>
      <a:defRPr lang="ro-R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 " initials="" lastIdx="1" clrIdx="0">
    <p:extLst>
      <p:ext uri="{19B8F6BF-5375-455C-9EA6-DF929625EA0E}">
        <p15:presenceInfo xmlns:p15="http://schemas.microsoft.com/office/powerpoint/2012/main" userId="26cf8265b373faca"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43" d="100"/>
          <a:sy n="43" d="100"/>
        </p:scale>
        <p:origin x="60" y="6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commentAuthors" Target="commentAuthors.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19-12-18T08:40:08.676" idx="1">
    <p:pos x="10" y="10"/>
    <p:text/>
    <p:extLst>
      <p:ext uri="{C676402C-5697-4E1C-873F-D02D1690AC5C}">
        <p15:threadingInfo xmlns:p15="http://schemas.microsoft.com/office/powerpoint/2012/main" timeZoneBias="-120"/>
      </p:ext>
    </p:extLst>
  </p:cm>
</p:cmLst>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4"/>
            <a:ext cx="11298932" cy="3338149"/>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tx1">
                    <a:lumMod val="75000"/>
                    <a:lumOff val="2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8" name="Date Placeholder 7">
            <a:extLst>
              <a:ext uri="{FF2B5EF4-FFF2-40B4-BE49-F238E27FC236}">
                <a16:creationId xmlns:a16="http://schemas.microsoft.com/office/drawing/2014/main" id="{7FA0ACE7-29A8-47D3-A7D9-257B711D8023}"/>
              </a:ext>
            </a:extLst>
          </p:cNvPr>
          <p:cNvSpPr>
            <a:spLocks noGrp="1"/>
          </p:cNvSpPr>
          <p:nvPr>
            <p:ph type="dt" sz="half" idx="10"/>
          </p:nvPr>
        </p:nvSpPr>
        <p:spPr/>
        <p:txBody>
          <a:bodyPr/>
          <a:lstStyle/>
          <a:p>
            <a:fld id="{ED291B17-9318-49DB-B28B-6E5994AE9581}" type="datetime1">
              <a:rPr lang="en-US" smtClean="0"/>
              <a:t>12/19/2019</a:t>
            </a:fld>
            <a:endParaRPr lang="en-US" dirty="0"/>
          </a:p>
        </p:txBody>
      </p:sp>
      <p:sp>
        <p:nvSpPr>
          <p:cNvPr id="9" name="Footer Placeholder 8">
            <a:extLst>
              <a:ext uri="{FF2B5EF4-FFF2-40B4-BE49-F238E27FC236}">
                <a16:creationId xmlns:a16="http://schemas.microsoft.com/office/drawing/2014/main" id="{DEC604B9-52E9-4810-8359-47206518D038}"/>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5898A89F-CA25-400F-B05A-AECBF2517E4F}"/>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6734630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81192" y="702156"/>
            <a:ext cx="11029616" cy="1188720"/>
          </a:xfrm>
        </p:spPr>
        <p:txBody>
          <a:bodyPr/>
          <a:lstStyle/>
          <a:p>
            <a:r>
              <a:rPr lang="en-US"/>
              <a:t>Click to edit Master title style</a:t>
            </a:r>
            <a:endParaRPr lang="en-US" dirty="0"/>
          </a:p>
        </p:txBody>
      </p:sp>
      <p:sp>
        <p:nvSpPr>
          <p:cNvPr id="3" name="Content Placeholder 2"/>
          <p:cNvSpPr>
            <a:spLocks noGrp="1"/>
          </p:cNvSpPr>
          <p:nvPr>
            <p:ph idx="1"/>
          </p:nvPr>
        </p:nvSpPr>
        <p:spPr>
          <a:xfrm>
            <a:off x="581192" y="2340864"/>
            <a:ext cx="11029615" cy="36344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a:extLst>
              <a:ext uri="{FF2B5EF4-FFF2-40B4-BE49-F238E27FC236}">
                <a16:creationId xmlns:a16="http://schemas.microsoft.com/office/drawing/2014/main" id="{770E6237-3456-439F-802D-3BA93FC7E3E5}"/>
              </a:ext>
            </a:extLst>
          </p:cNvPr>
          <p:cNvSpPr>
            <a:spLocks noGrp="1"/>
          </p:cNvSpPr>
          <p:nvPr>
            <p:ph type="dt" sz="half" idx="10"/>
          </p:nvPr>
        </p:nvSpPr>
        <p:spPr/>
        <p:txBody>
          <a:bodyPr/>
          <a:lstStyle/>
          <a:p>
            <a:fld id="{78DD82B9-B8EE-4375-B6FF-88FA6ABB15D9}" type="datetime1">
              <a:rPr lang="en-US" smtClean="0"/>
              <a:t>12/19/2019</a:t>
            </a:fld>
            <a:endParaRPr lang="en-US" dirty="0"/>
          </a:p>
        </p:txBody>
      </p:sp>
      <p:sp>
        <p:nvSpPr>
          <p:cNvPr id="9" name="Footer Placeholder 8">
            <a:extLst>
              <a:ext uri="{FF2B5EF4-FFF2-40B4-BE49-F238E27FC236}">
                <a16:creationId xmlns:a16="http://schemas.microsoft.com/office/drawing/2014/main" id="{1356D3B5-6063-4A89-B88F-9D3043916FF8}"/>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02B78BF7-69D3-4CE0-A631-50EFD41EEEB8}"/>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6251386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2393950"/>
            <a:ext cx="11029615" cy="2147467"/>
          </a:xfrm>
        </p:spPr>
        <p:txBody>
          <a:bodyPr anchor="b">
            <a:normAutofit/>
          </a:bodyPr>
          <a:lstStyle>
            <a:lvl1pPr algn="l">
              <a:defRPr sz="3600" b="0" cap="all">
                <a:solidFill>
                  <a:schemeClr val="tx1">
                    <a:lumMod val="75000"/>
                    <a:lumOff val="2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7" name="Date Placeholder 6">
            <a:extLst>
              <a:ext uri="{FF2B5EF4-FFF2-40B4-BE49-F238E27FC236}">
                <a16:creationId xmlns:a16="http://schemas.microsoft.com/office/drawing/2014/main" id="{61582016-5696-4A93-887F-BBB3B9002FE5}"/>
              </a:ext>
            </a:extLst>
          </p:cNvPr>
          <p:cNvSpPr>
            <a:spLocks noGrp="1"/>
          </p:cNvSpPr>
          <p:nvPr>
            <p:ph type="dt" sz="half" idx="10"/>
          </p:nvPr>
        </p:nvSpPr>
        <p:spPr/>
        <p:txBody>
          <a:bodyPr/>
          <a:lstStyle/>
          <a:p>
            <a:fld id="{B2497495-0637-405E-AE64-5CC7506D51F5}" type="datetime1">
              <a:rPr lang="en-US" smtClean="0"/>
              <a:t>12/19/2019</a:t>
            </a:fld>
            <a:endParaRPr lang="en-US" dirty="0"/>
          </a:p>
        </p:txBody>
      </p:sp>
      <p:sp>
        <p:nvSpPr>
          <p:cNvPr id="9" name="Footer Placeholder 8">
            <a:extLst>
              <a:ext uri="{FF2B5EF4-FFF2-40B4-BE49-F238E27FC236}">
                <a16:creationId xmlns:a16="http://schemas.microsoft.com/office/drawing/2014/main" id="{857CFCD5-1192-4E18-8A8F-29E153B44DA4}"/>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E39A109E-5018-4794-92B3-FD5E5BCD95E8}"/>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8344841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2228003"/>
            <a:ext cx="5194767"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6039" y="2228003"/>
            <a:ext cx="5194769"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BFFD690-9426-415D-8B65-26881E07B2D4}" type="datetime1">
              <a:rPr lang="en-US" smtClean="0"/>
              <a:t>12/19/2019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4229056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581191" y="2250891"/>
            <a:ext cx="5194769" cy="557784"/>
          </a:xfrm>
        </p:spPr>
        <p:txBody>
          <a:bodyPr anchor="ctr">
            <a:noAutofit/>
          </a:bodyPr>
          <a:lstStyle>
            <a:lvl1pPr marL="0" indent="0">
              <a:buNone/>
              <a:defRPr sz="2000" b="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194766"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6039" y="2250892"/>
            <a:ext cx="5194770" cy="553373"/>
          </a:xfrm>
        </p:spPr>
        <p:txBody>
          <a:bodyPr anchor="ctr">
            <a:noAutofit/>
          </a:bodyPr>
          <a:lstStyle>
            <a:lvl1pPr marL="0" marR="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sz="2000" b="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a:pPr>
            <a:r>
              <a:rPr lang="en-US"/>
              <a:t>Click to edit Master text styles</a:t>
            </a:r>
          </a:p>
        </p:txBody>
      </p:sp>
      <p:sp>
        <p:nvSpPr>
          <p:cNvPr id="6" name="Content Placeholder 5"/>
          <p:cNvSpPr>
            <a:spLocks noGrp="1"/>
          </p:cNvSpPr>
          <p:nvPr>
            <p:ph sz="quarter" idx="4"/>
          </p:nvPr>
        </p:nvSpPr>
        <p:spPr>
          <a:xfrm>
            <a:off x="6416037" y="2926052"/>
            <a:ext cx="5194771"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4C4989A-474C-40DE-95B9-011C28B71673}" type="datetime1">
              <a:rPr lang="en-US" smtClean="0"/>
              <a:t>12/19/2019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8931374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DB4ED54-5B5E-4A04-93D3-5772E3CE3818}" type="datetime1">
              <a:rPr lang="en-US" smtClean="0"/>
              <a:t>12/19/2019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0265537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DE50D6-574B-40AF-946F-D52A04ADE379}" type="datetime1">
              <a:rPr lang="en-US" smtClean="0"/>
              <a:t>12/19/2019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4578591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601200"/>
            <a:ext cx="3682723" cy="5815475"/>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767857" y="933450"/>
            <a:ext cx="3031852" cy="1722419"/>
          </a:xfrm>
        </p:spPr>
        <p:txBody>
          <a:bodyPr anchor="b">
            <a:normAutofit/>
          </a:bodyPr>
          <a:lstStyle>
            <a:lvl1pPr algn="l">
              <a:defRPr sz="24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900928" y="1179829"/>
            <a:ext cx="6650991" cy="4658216"/>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67857" y="2836654"/>
            <a:ext cx="3031852" cy="3001392"/>
          </a:xfrm>
        </p:spPr>
        <p:txBody>
          <a:bodyPr anchor="t">
            <a:normAutofit/>
          </a:bodyPr>
          <a:lstStyle>
            <a:lvl1pPr marL="0" indent="0" algn="l">
              <a:buNone/>
              <a:defRPr sz="1600">
                <a:solidFill>
                  <a:srgbClr val="FFFFFF"/>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a:extLst>
              <a:ext uri="{FF2B5EF4-FFF2-40B4-BE49-F238E27FC236}">
                <a16:creationId xmlns:a16="http://schemas.microsoft.com/office/drawing/2014/main" id="{0B919CC2-2A65-446F-B538-9E6249035445}"/>
              </a:ext>
            </a:extLst>
          </p:cNvPr>
          <p:cNvSpPr>
            <a:spLocks noGrp="1"/>
          </p:cNvSpPr>
          <p:nvPr>
            <p:ph type="dt" sz="half" idx="10"/>
          </p:nvPr>
        </p:nvSpPr>
        <p:spPr>
          <a:xfrm>
            <a:off x="7605951" y="6456916"/>
            <a:ext cx="2844799" cy="365125"/>
          </a:xfrm>
        </p:spPr>
        <p:txBody>
          <a:bodyPr/>
          <a:lstStyle/>
          <a:p>
            <a:fld id="{D82884F1-FFEA-405F-9602-3DCA865EDA4E}" type="datetime1">
              <a:rPr lang="en-US" smtClean="0"/>
              <a:t>12/19/2019</a:t>
            </a:fld>
            <a:endParaRPr lang="en-US" dirty="0"/>
          </a:p>
        </p:txBody>
      </p:sp>
      <p:sp>
        <p:nvSpPr>
          <p:cNvPr id="10" name="Footer Placeholder 9">
            <a:extLst>
              <a:ext uri="{FF2B5EF4-FFF2-40B4-BE49-F238E27FC236}">
                <a16:creationId xmlns:a16="http://schemas.microsoft.com/office/drawing/2014/main" id="{B72412AE-119E-4982-8B24-63365EFCA796}"/>
              </a:ext>
            </a:extLst>
          </p:cNvPr>
          <p:cNvSpPr>
            <a:spLocks noGrp="1"/>
          </p:cNvSpPr>
          <p:nvPr>
            <p:ph type="ftr" sz="quarter" idx="11"/>
          </p:nvPr>
        </p:nvSpPr>
        <p:spPr>
          <a:xfrm>
            <a:off x="581192" y="6452590"/>
            <a:ext cx="6917210" cy="365125"/>
          </a:xfrm>
        </p:spPr>
        <p:txBody>
          <a:bodyPr/>
          <a:lstStyle/>
          <a:p>
            <a:endParaRPr lang="en-US" dirty="0"/>
          </a:p>
        </p:txBody>
      </p:sp>
      <p:sp>
        <p:nvSpPr>
          <p:cNvPr id="11" name="Slide Number Placeholder 10">
            <a:extLst>
              <a:ext uri="{FF2B5EF4-FFF2-40B4-BE49-F238E27FC236}">
                <a16:creationId xmlns:a16="http://schemas.microsoft.com/office/drawing/2014/main" id="{7FC4BB19-6AD1-45CF-9F99-00B109890FAB}"/>
              </a:ext>
            </a:extLst>
          </p:cNvPr>
          <p:cNvSpPr>
            <a:spLocks noGrp="1"/>
          </p:cNvSpPr>
          <p:nvPr>
            <p:ph type="sldNum" sz="quarter" idx="12"/>
          </p:nvPr>
        </p:nvSpPr>
        <p:spPr>
          <a:xfrm>
            <a:off x="10558300" y="6456916"/>
            <a:ext cx="1052510" cy="365125"/>
          </a:xfrm>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3126698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tx1">
                    <a:lumMod val="75000"/>
                    <a:lumOff val="25000"/>
                  </a:schemeClr>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641350"/>
            <a:ext cx="11290859" cy="3651249"/>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81192" y="5260127"/>
            <a:ext cx="11029617" cy="998148"/>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E18DB4A-8810-4A10-AD5C-D5E2C667F5B3}" type="datetime1">
              <a:rPr lang="en-US" smtClean="0"/>
              <a:t>12/19/2019</a:t>
            </a:fld>
            <a:endParaRPr lang="en-US" dirty="0"/>
          </a:p>
        </p:txBody>
      </p:sp>
      <p:sp>
        <p:nvSpPr>
          <p:cNvPr id="6" name="Footer Placeholder 5"/>
          <p:cNvSpPr>
            <a:spLocks noGrp="1"/>
          </p:cNvSpPr>
          <p:nvPr>
            <p:ph type="ftr" sz="quarter" idx="11"/>
          </p:nvPr>
        </p:nvSpPr>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150780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9"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CED4963-E985-44C4-B8C4-FDD613B7C2F8}" type="datetime1">
              <a:rPr lang="en-US" smtClean="0"/>
              <a:t>12/19/2019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6450946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058151" y="599725"/>
            <a:ext cx="3687316" cy="5816950"/>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204200" y="863600"/>
            <a:ext cx="3124200" cy="4807326"/>
          </a:xfrm>
        </p:spPr>
        <p:txBody>
          <a:bodyPr vert="eaVert" anchor="ctr"/>
          <a:lstStyle>
            <a:lvl1pPr>
              <a:defRPr>
                <a:solidFill>
                  <a:srgbClr val="FFFFFF"/>
                </a:solidFil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774923" y="863600"/>
            <a:ext cx="7161625" cy="4807326"/>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7">
            <a:extLst>
              <a:ext uri="{FF2B5EF4-FFF2-40B4-BE49-F238E27FC236}">
                <a16:creationId xmlns:a16="http://schemas.microsoft.com/office/drawing/2014/main" id="{F6423B97-A5D4-47B9-8861-73B3707A04CF}"/>
              </a:ext>
            </a:extLst>
          </p:cNvPr>
          <p:cNvSpPr/>
          <p:nvPr/>
        </p:nvSpPr>
        <p:spPr>
          <a:xfrm>
            <a:off x="446534" y="457200"/>
            <a:ext cx="3703320" cy="94997"/>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9" name="Rectangle 8">
            <a:extLst>
              <a:ext uri="{FF2B5EF4-FFF2-40B4-BE49-F238E27FC236}">
                <a16:creationId xmlns:a16="http://schemas.microsoft.com/office/drawing/2014/main" id="{1AEC0421-37B4-4481-A10D-69FDF5EC7909}"/>
              </a:ext>
            </a:extLst>
          </p:cNvPr>
          <p:cNvSpPr/>
          <p:nvPr/>
        </p:nvSpPr>
        <p:spPr>
          <a:xfrm>
            <a:off x="8042147" y="453643"/>
            <a:ext cx="3703320" cy="98554"/>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a:extLst>
              <a:ext uri="{FF2B5EF4-FFF2-40B4-BE49-F238E27FC236}">
                <a16:creationId xmlns:a16="http://schemas.microsoft.com/office/drawing/2014/main" id="{5F7265B5-9F97-4F1E-99E9-74F7B7E62337}"/>
              </a:ext>
            </a:extLst>
          </p:cNvPr>
          <p:cNvSpPr/>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1" name="Date Placeholder 10">
            <a:extLst>
              <a:ext uri="{FF2B5EF4-FFF2-40B4-BE49-F238E27FC236}">
                <a16:creationId xmlns:a16="http://schemas.microsoft.com/office/drawing/2014/main" id="{5C74A470-3BD3-4F33-80E5-67E6E87FCBE7}"/>
              </a:ext>
            </a:extLst>
          </p:cNvPr>
          <p:cNvSpPr>
            <a:spLocks noGrp="1"/>
          </p:cNvSpPr>
          <p:nvPr>
            <p:ph type="dt" sz="half" idx="10"/>
          </p:nvPr>
        </p:nvSpPr>
        <p:spPr/>
        <p:txBody>
          <a:bodyPr/>
          <a:lstStyle/>
          <a:p>
            <a:fld id="{ED291B17-9318-49DB-B28B-6E5994AE9581}" type="datetime1">
              <a:rPr lang="en-US" smtClean="0"/>
              <a:t>12/19/2019</a:t>
            </a:fld>
            <a:endParaRPr lang="en-US" dirty="0"/>
          </a:p>
        </p:txBody>
      </p:sp>
      <p:sp>
        <p:nvSpPr>
          <p:cNvPr id="12" name="Footer Placeholder 11">
            <a:extLst>
              <a:ext uri="{FF2B5EF4-FFF2-40B4-BE49-F238E27FC236}">
                <a16:creationId xmlns:a16="http://schemas.microsoft.com/office/drawing/2014/main" id="{9A3A30BA-DB50-4D7D-BCDE-17D20FB354DF}"/>
              </a:ext>
            </a:extLst>
          </p:cNvPr>
          <p:cNvSpPr>
            <a:spLocks noGrp="1"/>
          </p:cNvSpPr>
          <p:nvPr>
            <p:ph type="ftr" sz="quarter" idx="11"/>
          </p:nvPr>
        </p:nvSpPr>
        <p:spPr/>
        <p:txBody>
          <a:bodyPr/>
          <a:lstStyle/>
          <a:p>
            <a:endParaRPr lang="en-US" dirty="0"/>
          </a:p>
        </p:txBody>
      </p:sp>
      <p:sp>
        <p:nvSpPr>
          <p:cNvPr id="13" name="Slide Number Placeholder 12">
            <a:extLst>
              <a:ext uri="{FF2B5EF4-FFF2-40B4-BE49-F238E27FC236}">
                <a16:creationId xmlns:a16="http://schemas.microsoft.com/office/drawing/2014/main" id="{76FF9E58-C0B2-436B-A21C-DB45A00D6515}"/>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4021095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2"/>
            <a:ext cx="11029616" cy="3652047"/>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05951" y="6423914"/>
            <a:ext cx="2844799" cy="365125"/>
          </a:xfrm>
          <a:prstGeom prst="rect">
            <a:avLst/>
          </a:prstGeom>
        </p:spPr>
        <p:txBody>
          <a:bodyPr vert="horz" lIns="91440" tIns="45720" rIns="91440" bIns="45720" rtlCol="0" anchor="ctr"/>
          <a:lstStyle>
            <a:lvl1pPr algn="r">
              <a:defRPr sz="900">
                <a:solidFill>
                  <a:schemeClr val="tx1">
                    <a:lumMod val="75000"/>
                    <a:lumOff val="25000"/>
                  </a:schemeClr>
                </a:solidFill>
              </a:defRPr>
            </a:lvl1pPr>
          </a:lstStyle>
          <a:p>
            <a:fld id="{ED291B17-9318-49DB-B28B-6E5994AE9581}" type="datetime1">
              <a:rPr lang="en-US" smtClean="0"/>
              <a:t>12/19/2019</a:t>
            </a:fld>
            <a:endParaRPr lang="en-US" dirty="0"/>
          </a:p>
        </p:txBody>
      </p:sp>
      <p:sp>
        <p:nvSpPr>
          <p:cNvPr id="5" name="Footer Placeholder 4"/>
          <p:cNvSpPr>
            <a:spLocks noGrp="1"/>
          </p:cNvSpPr>
          <p:nvPr>
            <p:ph type="ftr" sz="quarter" idx="3"/>
          </p:nvPr>
        </p:nvSpPr>
        <p:spPr>
          <a:xfrm>
            <a:off x="581192" y="6423914"/>
            <a:ext cx="6917210" cy="365125"/>
          </a:xfrm>
          <a:prstGeom prst="rect">
            <a:avLst/>
          </a:prstGeom>
        </p:spPr>
        <p:txBody>
          <a:bodyPr vert="horz" lIns="91440" tIns="45720" rIns="91440" bIns="45720" rtlCol="0" anchor="ctr"/>
          <a:lstStyle>
            <a:lvl1pPr algn="l">
              <a:defRPr sz="900" cap="all">
                <a:solidFill>
                  <a:schemeClr val="tx1">
                    <a:lumMod val="75000"/>
                    <a:lumOff val="25000"/>
                  </a:schemeClr>
                </a:solidFill>
              </a:defRPr>
            </a:lvl1pPr>
          </a:lstStyle>
          <a:p>
            <a:endParaRPr lang="en-US" dirty="0"/>
          </a:p>
        </p:txBody>
      </p:sp>
      <p:sp>
        <p:nvSpPr>
          <p:cNvPr id="6" name="Slide Number Placeholder 5"/>
          <p:cNvSpPr>
            <a:spLocks noGrp="1"/>
          </p:cNvSpPr>
          <p:nvPr>
            <p:ph type="sldNum" sz="quarter" idx="4"/>
          </p:nvPr>
        </p:nvSpPr>
        <p:spPr>
          <a:xfrm>
            <a:off x="10558300" y="6423914"/>
            <a:ext cx="1052510" cy="365125"/>
          </a:xfrm>
          <a:prstGeom prst="rect">
            <a:avLst/>
          </a:prstGeom>
        </p:spPr>
        <p:txBody>
          <a:bodyPr vert="horz" lIns="91440" tIns="45720" rIns="91440" bIns="45720" rtlCol="0" anchor="ctr"/>
          <a:lstStyle>
            <a:lvl1pPr algn="r">
              <a:defRPr sz="900">
                <a:solidFill>
                  <a:schemeClr val="tx1">
                    <a:lumMod val="75000"/>
                    <a:lumOff val="25000"/>
                  </a:schemeClr>
                </a:solidFill>
              </a:defRPr>
            </a:lvl1pPr>
          </a:lstStyle>
          <a:p>
            <a:fld id="{3A98EE3D-8CD1-4C3F-BD1C-C98C9596463C}" type="slidenum">
              <a:rPr lang="en-US" smtClean="0"/>
              <a:t>‹#›</a:t>
            </a:fld>
            <a:endParaRPr lang="en-US" dirty="0"/>
          </a:p>
        </p:txBody>
      </p:sp>
      <p:sp>
        <p:nvSpPr>
          <p:cNvPr id="9" name="Rectangle 8"/>
          <p:cNvSpPr/>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3678198761"/>
      </p:ext>
    </p:extLst>
  </p:cSld>
  <p:clrMap bg1="lt1" tx1="dk1" bg2="lt2" tx2="dk2" accent1="accent1" accent2="accent2" accent3="accent3" accent4="accent4" accent5="accent5" accent6="accent6" hlink="hlink" folHlink="folHlink"/>
  <p:sldLayoutIdLst>
    <p:sldLayoutId id="2147483720" r:id="rId1"/>
    <p:sldLayoutId id="2147483721" r:id="rId2"/>
    <p:sldLayoutId id="2147483722" r:id="rId3"/>
    <p:sldLayoutId id="2147483723" r:id="rId4"/>
    <p:sldLayoutId id="2147483730" r:id="rId5"/>
    <p:sldLayoutId id="2147483724" r:id="rId6"/>
    <p:sldLayoutId id="2147483725" r:id="rId7"/>
    <p:sldLayoutId id="2147483726" r:id="rId8"/>
    <p:sldLayoutId id="2147483729" r:id="rId9"/>
    <p:sldLayoutId id="2147483727" r:id="rId10"/>
    <p:sldLayoutId id="2147483728" r:id="rId11"/>
  </p:sldLayoutIdLst>
  <p:hf sldNum="0" hdr="0" ftr="0" dt="0"/>
  <p:txStyles>
    <p:titleStyle>
      <a:lvl1pPr algn="l" defTabSz="457200" rtl="0" eaLnBrk="1" latinLnBrk="0" hangingPunct="1">
        <a:lnSpc>
          <a:spcPct val="100000"/>
        </a:lnSpc>
        <a:spcBef>
          <a:spcPct val="0"/>
        </a:spcBef>
        <a:buNone/>
        <a:defRPr sz="2600" b="0" kern="1200" cap="all">
          <a:solidFill>
            <a:schemeClr val="tx1">
              <a:lumMod val="75000"/>
              <a:lumOff val="2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lnSpc>
          <a:spcPct val="110000"/>
        </a:lnSpc>
        <a:spcBef>
          <a:spcPct val="20000"/>
        </a:spcBef>
        <a:spcAft>
          <a:spcPts val="600"/>
        </a:spcAft>
        <a:buClr>
          <a:schemeClr val="accent1"/>
        </a:buClr>
        <a:buSzPct val="92000"/>
        <a:buFont typeface="Wingdings 2" panose="05020102010507070707" pitchFamily="18" charset="2"/>
        <a:buChar char=""/>
        <a:defRPr sz="1700" kern="1200">
          <a:solidFill>
            <a:schemeClr val="tx1">
              <a:lumMod val="75000"/>
              <a:lumOff val="25000"/>
            </a:schemeClr>
          </a:solidFill>
          <a:latin typeface="+mn-lt"/>
          <a:ea typeface="+mn-ea"/>
          <a:cs typeface="+mn-cs"/>
        </a:defRPr>
      </a:lvl1pPr>
      <a:lvl2pPr marL="630000" indent="-306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400" kern="1200">
          <a:solidFill>
            <a:schemeClr val="tx1">
              <a:lumMod val="75000"/>
              <a:lumOff val="25000"/>
            </a:schemeClr>
          </a:solidFill>
          <a:latin typeface="+mn-lt"/>
          <a:ea typeface="+mn-ea"/>
          <a:cs typeface="+mn-cs"/>
        </a:defRPr>
      </a:lvl2pPr>
      <a:lvl3pPr marL="900000" indent="-270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300" kern="1200">
          <a:solidFill>
            <a:schemeClr val="tx1">
              <a:lumMod val="75000"/>
              <a:lumOff val="25000"/>
            </a:schemeClr>
          </a:solidFill>
          <a:latin typeface="+mn-lt"/>
          <a:ea typeface="+mn-ea"/>
          <a:cs typeface="+mn-cs"/>
        </a:defRPr>
      </a:lvl3pPr>
      <a:lvl4pPr marL="124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100" kern="1200">
          <a:solidFill>
            <a:schemeClr val="tx1">
              <a:lumMod val="75000"/>
              <a:lumOff val="25000"/>
            </a:schemeClr>
          </a:solidFill>
          <a:latin typeface="+mn-lt"/>
          <a:ea typeface="+mn-ea"/>
          <a:cs typeface="+mn-cs"/>
        </a:defRPr>
      </a:lvl4pPr>
      <a:lvl5pPr marL="160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100" kern="1200">
          <a:solidFill>
            <a:schemeClr val="tx1">
              <a:lumMod val="75000"/>
              <a:lumOff val="25000"/>
            </a:schemeClr>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E08D4B6A-8113-4DFB-B82E-B60CAC8E0A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20" name="Rectangle 19">
            <a:extLst>
              <a:ext uri="{FF2B5EF4-FFF2-40B4-BE49-F238E27FC236}">
                <a16:creationId xmlns:a16="http://schemas.microsoft.com/office/drawing/2014/main" id="{9822E561-F97C-4CBB-A9A6-A6BF6317BC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lumMod val="85000"/>
              <a:lumOff val="1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 name="Titlu 1">
            <a:extLst>
              <a:ext uri="{FF2B5EF4-FFF2-40B4-BE49-F238E27FC236}">
                <a16:creationId xmlns:a16="http://schemas.microsoft.com/office/drawing/2014/main" id="{D046FD80-0188-4C41-9E86-2FB4ED03A1C0}"/>
              </a:ext>
            </a:extLst>
          </p:cNvPr>
          <p:cNvSpPr>
            <a:spLocks noGrp="1"/>
          </p:cNvSpPr>
          <p:nvPr>
            <p:ph type="ctrTitle"/>
          </p:nvPr>
        </p:nvSpPr>
        <p:spPr>
          <a:xfrm>
            <a:off x="8109235" y="863695"/>
            <a:ext cx="3511233" cy="3779995"/>
          </a:xfrm>
        </p:spPr>
        <p:txBody>
          <a:bodyPr anchor="ctr">
            <a:normAutofit/>
          </a:bodyPr>
          <a:lstStyle/>
          <a:p>
            <a:r>
              <a:rPr lang="en-GB" dirty="0">
                <a:solidFill>
                  <a:schemeClr val="tx1"/>
                </a:solidFill>
              </a:rPr>
              <a:t>The water diamond paradox</a:t>
            </a:r>
            <a:endParaRPr lang="ro-RO" dirty="0">
              <a:solidFill>
                <a:schemeClr val="tx1"/>
              </a:solidFill>
            </a:endParaRPr>
          </a:p>
        </p:txBody>
      </p:sp>
      <p:sp>
        <p:nvSpPr>
          <p:cNvPr id="3" name="Subtitlu 2">
            <a:extLst>
              <a:ext uri="{FF2B5EF4-FFF2-40B4-BE49-F238E27FC236}">
                <a16:creationId xmlns:a16="http://schemas.microsoft.com/office/drawing/2014/main" id="{3D8312A8-8B70-4FA0-8E98-F692464EBDE0}"/>
              </a:ext>
            </a:extLst>
          </p:cNvPr>
          <p:cNvSpPr>
            <a:spLocks noGrp="1"/>
          </p:cNvSpPr>
          <p:nvPr>
            <p:ph type="subTitle" idx="1"/>
          </p:nvPr>
        </p:nvSpPr>
        <p:spPr>
          <a:xfrm>
            <a:off x="8109236" y="4739780"/>
            <a:ext cx="3511233" cy="1147054"/>
          </a:xfrm>
        </p:spPr>
        <p:txBody>
          <a:bodyPr anchor="t">
            <a:normAutofit fontScale="70000" lnSpcReduction="20000"/>
          </a:bodyPr>
          <a:lstStyle/>
          <a:p>
            <a:r>
              <a:rPr lang="en-GB" sz="2000" dirty="0"/>
              <a:t>The paradox of value</a:t>
            </a:r>
            <a:br>
              <a:rPr lang="en-GB" sz="2000" dirty="0"/>
            </a:br>
            <a:r>
              <a:rPr lang="en-GB" sz="2000" dirty="0"/>
              <a:t>Eugen von </a:t>
            </a:r>
            <a:r>
              <a:rPr lang="en-GB" sz="2000" dirty="0" err="1"/>
              <a:t>Böhm</a:t>
            </a:r>
            <a:r>
              <a:rPr lang="en-GB" sz="2000" dirty="0"/>
              <a:t> </a:t>
            </a:r>
            <a:r>
              <a:rPr lang="en-GB" sz="2000" dirty="0" err="1"/>
              <a:t>Bawerk’s</a:t>
            </a:r>
            <a:r>
              <a:rPr lang="en-GB" sz="2000" dirty="0"/>
              <a:t> take on the paradox</a:t>
            </a:r>
            <a:br>
              <a:rPr lang="en-GB" sz="2000" dirty="0"/>
            </a:br>
            <a:r>
              <a:rPr lang="en-GB" sz="2000" dirty="0"/>
              <a:t>The marginal utility</a:t>
            </a:r>
            <a:br>
              <a:rPr lang="en-GB" sz="2000" dirty="0"/>
            </a:br>
            <a:endParaRPr lang="ro-RO" sz="2000" dirty="0"/>
          </a:p>
        </p:txBody>
      </p:sp>
      <p:pic>
        <p:nvPicPr>
          <p:cNvPr id="4" name="Picture 3">
            <a:extLst>
              <a:ext uri="{FF2B5EF4-FFF2-40B4-BE49-F238E27FC236}">
                <a16:creationId xmlns:a16="http://schemas.microsoft.com/office/drawing/2014/main" id="{A26F846F-67B5-4FB5-8C43-079B335532F1}"/>
              </a:ext>
            </a:extLst>
          </p:cNvPr>
          <p:cNvPicPr>
            <a:picLocks noChangeAspect="1"/>
          </p:cNvPicPr>
          <p:nvPr/>
        </p:nvPicPr>
        <p:blipFill rotWithShape="1">
          <a:blip r:embed="rId2">
            <a:extLst>
              <a:ext uri="{28A0092B-C50C-407E-A947-70E740481C1C}">
                <a14:useLocalDpi xmlns:a14="http://schemas.microsoft.com/office/drawing/2010/main" val="0"/>
              </a:ext>
            </a:extLst>
          </a:blip>
          <a:srcRect l="20619" r="17556"/>
          <a:stretch/>
        </p:blipFill>
        <p:spPr>
          <a:xfrm>
            <a:off x="20" y="10"/>
            <a:ext cx="7537685" cy="6857990"/>
          </a:xfrm>
          <a:prstGeom prst="rect">
            <a:avLst/>
          </a:prstGeom>
        </p:spPr>
      </p:pic>
      <p:sp>
        <p:nvSpPr>
          <p:cNvPr id="22" name="Rectangle 21">
            <a:extLst>
              <a:ext uri="{FF2B5EF4-FFF2-40B4-BE49-F238E27FC236}">
                <a16:creationId xmlns:a16="http://schemas.microsoft.com/office/drawing/2014/main" id="{B01B0E58-A5C8-4CDA-A2E0-35DF94E598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09235" y="457200"/>
            <a:ext cx="3511233" cy="9143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366019007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advClick="0" advTm="20000">
        <p14:flash/>
      </p:transition>
    </mc:Choice>
    <mc:Fallback>
      <p:transition spd="slow" advClick="0" advTm="20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anim calcmode="lin" valueType="num">
                                      <p:cBhvr>
                                        <p:cTn id="8" dur="2000" fill="hold"/>
                                        <p:tgtEl>
                                          <p:spTgt spid="4"/>
                                        </p:tgtEl>
                                        <p:attrNameLst>
                                          <p:attrName>ppt_w</p:attrName>
                                        </p:attrNameLst>
                                      </p:cBhvr>
                                      <p:tavLst>
                                        <p:tav tm="0" fmla="#ppt_w*sin(2.5*pi*$)">
                                          <p:val>
                                            <p:fltVal val="0"/>
                                          </p:val>
                                        </p:tav>
                                        <p:tav tm="100000">
                                          <p:val>
                                            <p:fltVal val="1"/>
                                          </p:val>
                                        </p:tav>
                                      </p:tavLst>
                                    </p:anim>
                                    <p:anim calcmode="lin" valueType="num">
                                      <p:cBhvr>
                                        <p:cTn id="9" dur="2000" fill="hold"/>
                                        <p:tgtEl>
                                          <p:spTgt spid="4"/>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45"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2000"/>
                                        <p:tgtEl>
                                          <p:spTgt spid="2"/>
                                        </p:tgtEl>
                                      </p:cBhvr>
                                    </p:animEffect>
                                    <p:anim calcmode="lin" valueType="num">
                                      <p:cBhvr>
                                        <p:cTn id="15" dur="2000" fill="hold"/>
                                        <p:tgtEl>
                                          <p:spTgt spid="2"/>
                                        </p:tgtEl>
                                        <p:attrNameLst>
                                          <p:attrName>ppt_w</p:attrName>
                                        </p:attrNameLst>
                                      </p:cBhvr>
                                      <p:tavLst>
                                        <p:tav tm="0" fmla="#ppt_w*sin(2.5*pi*$)">
                                          <p:val>
                                            <p:fltVal val="0"/>
                                          </p:val>
                                        </p:tav>
                                        <p:tav tm="100000">
                                          <p:val>
                                            <p:fltVal val="1"/>
                                          </p:val>
                                        </p:tav>
                                      </p:tavLst>
                                    </p:anim>
                                    <p:anim calcmode="lin" valueType="num">
                                      <p:cBhvr>
                                        <p:cTn id="16" dur="2000" fill="hold"/>
                                        <p:tgtEl>
                                          <p:spTgt spid="2"/>
                                        </p:tgtEl>
                                        <p:attrNameLst>
                                          <p:attrName>ppt_h</p:attrName>
                                        </p:attrNameLst>
                                      </p:cBhvr>
                                      <p:tavLst>
                                        <p:tav tm="0">
                                          <p:val>
                                            <p:strVal val="#ppt_h"/>
                                          </p:val>
                                        </p:tav>
                                        <p:tav tm="100000">
                                          <p:val>
                                            <p:strVal val="#ppt_h"/>
                                          </p:val>
                                        </p:tav>
                                      </p:tavLst>
                                    </p:anim>
                                  </p:childTnLst>
                                </p:cTn>
                              </p:par>
                            </p:childTnLst>
                          </p:cTn>
                        </p:par>
                      </p:childTnLst>
                    </p:cTn>
                  </p:par>
                  <p:par>
                    <p:cTn id="17" fill="hold">
                      <p:stCondLst>
                        <p:cond delay="indefinite"/>
                      </p:stCondLst>
                      <p:childTnLst>
                        <p:par>
                          <p:cTn id="18" fill="hold">
                            <p:stCondLst>
                              <p:cond delay="0"/>
                            </p:stCondLst>
                            <p:childTnLst>
                              <p:par>
                                <p:cTn id="19" presetID="45" presetClass="entr" presetSubtype="0" fill="hold" grpId="0" nodeType="clickEffect">
                                  <p:stCondLst>
                                    <p:cond delay="0"/>
                                  </p:stCondLst>
                                  <p:childTnLst>
                                    <p:set>
                                      <p:cBhvr>
                                        <p:cTn id="20" dur="1" fill="hold">
                                          <p:stCondLst>
                                            <p:cond delay="0"/>
                                          </p:stCondLst>
                                        </p:cTn>
                                        <p:tgtEl>
                                          <p:spTgt spid="3">
                                            <p:txEl>
                                              <p:pRg st="0" end="0"/>
                                            </p:txEl>
                                          </p:spTgt>
                                        </p:tgtEl>
                                        <p:attrNameLst>
                                          <p:attrName>style.visibility</p:attrName>
                                        </p:attrNameLst>
                                      </p:cBhvr>
                                      <p:to>
                                        <p:strVal val="visible"/>
                                      </p:to>
                                    </p:set>
                                    <p:animEffect transition="in" filter="fade">
                                      <p:cBhvr>
                                        <p:cTn id="21" dur="2000"/>
                                        <p:tgtEl>
                                          <p:spTgt spid="3">
                                            <p:txEl>
                                              <p:pRg st="0" end="0"/>
                                            </p:txEl>
                                          </p:spTgt>
                                        </p:tgtEl>
                                      </p:cBhvr>
                                    </p:animEffect>
                                    <p:anim calcmode="lin" valueType="num">
                                      <p:cBhvr>
                                        <p:cTn id="22" dur="2000" fill="hold"/>
                                        <p:tgtEl>
                                          <p:spTgt spid="3">
                                            <p:txEl>
                                              <p:pRg st="0" end="0"/>
                                            </p:txEl>
                                          </p:spTgt>
                                        </p:tgtEl>
                                        <p:attrNameLst>
                                          <p:attrName>ppt_w</p:attrName>
                                        </p:attrNameLst>
                                      </p:cBhvr>
                                      <p:tavLst>
                                        <p:tav tm="0" fmla="#ppt_w*sin(2.5*pi*$)">
                                          <p:val>
                                            <p:fltVal val="0"/>
                                          </p:val>
                                        </p:tav>
                                        <p:tav tm="100000">
                                          <p:val>
                                            <p:fltVal val="1"/>
                                          </p:val>
                                        </p:tav>
                                      </p:tavLst>
                                    </p:anim>
                                    <p:anim calcmode="lin" valueType="num">
                                      <p:cBhvr>
                                        <p:cTn id="23" dur="2000" fill="hold"/>
                                        <p:tgtEl>
                                          <p:spTgt spid="3">
                                            <p:txEl>
                                              <p:pRg st="0" end="0"/>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BB53F82-F191-4EEB-AB7B-F69E634FA3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u 1">
            <a:extLst>
              <a:ext uri="{FF2B5EF4-FFF2-40B4-BE49-F238E27FC236}">
                <a16:creationId xmlns:a16="http://schemas.microsoft.com/office/drawing/2014/main" id="{6901FB05-DFA8-41EB-935C-09D0A79EBE4C}"/>
              </a:ext>
            </a:extLst>
          </p:cNvPr>
          <p:cNvSpPr>
            <a:spLocks noGrp="1"/>
          </p:cNvSpPr>
          <p:nvPr>
            <p:ph type="title"/>
          </p:nvPr>
        </p:nvSpPr>
        <p:spPr>
          <a:xfrm>
            <a:off x="581192" y="702156"/>
            <a:ext cx="11029616" cy="1188720"/>
          </a:xfrm>
        </p:spPr>
        <p:txBody>
          <a:bodyPr>
            <a:normAutofit/>
          </a:bodyPr>
          <a:lstStyle/>
          <a:p>
            <a:r>
              <a:rPr lang="ro-RO" dirty="0"/>
              <a:t>The paradox of </a:t>
            </a:r>
            <a:r>
              <a:rPr lang="ro-RO" dirty="0" err="1"/>
              <a:t>Value</a:t>
            </a:r>
            <a:endParaRPr lang="ro-RO" dirty="0"/>
          </a:p>
        </p:txBody>
      </p:sp>
      <p:sp>
        <p:nvSpPr>
          <p:cNvPr id="12" name="Rectangle 11">
            <a:extLst>
              <a:ext uri="{FF2B5EF4-FFF2-40B4-BE49-F238E27FC236}">
                <a16:creationId xmlns:a16="http://schemas.microsoft.com/office/drawing/2014/main" id="{8616AA08-3831-473D-B61B-89484A33CF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13">
            <a:extLst>
              <a:ext uri="{FF2B5EF4-FFF2-40B4-BE49-F238E27FC236}">
                <a16:creationId xmlns:a16="http://schemas.microsoft.com/office/drawing/2014/main" id="{8431B918-3A1C-46BA-9430-CAD97D9DA0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15">
            <a:extLst>
              <a:ext uri="{FF2B5EF4-FFF2-40B4-BE49-F238E27FC236}">
                <a16:creationId xmlns:a16="http://schemas.microsoft.com/office/drawing/2014/main" id="{8400935A-2F82-4DC4-A4E1-E12EFB8C27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18" name="Rectangle 17">
            <a:extLst>
              <a:ext uri="{FF2B5EF4-FFF2-40B4-BE49-F238E27FC236}">
                <a16:creationId xmlns:a16="http://schemas.microsoft.com/office/drawing/2014/main" id="{A3D5D599-1CAE-4C92-B5AE-8E51AF6D47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3" y="2180496"/>
            <a:ext cx="5404639" cy="4045683"/>
          </a:xfrm>
          <a:prstGeom prst="rect">
            <a:avLst/>
          </a:prstGeom>
          <a:solidFill>
            <a:schemeClr val="bg1"/>
          </a:solidFill>
          <a:ln w="38100">
            <a:solidFill>
              <a:srgbClr val="4653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ine 4" descr="O imagine care conține ceas&#10;&#10;Descriere generată automat">
            <a:extLst>
              <a:ext uri="{FF2B5EF4-FFF2-40B4-BE49-F238E27FC236}">
                <a16:creationId xmlns:a16="http://schemas.microsoft.com/office/drawing/2014/main" id="{78E0304A-98F9-4721-9F05-0432A5EC564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0698" y="2866166"/>
            <a:ext cx="4748741" cy="2671166"/>
          </a:xfrm>
          <a:prstGeom prst="rect">
            <a:avLst/>
          </a:prstGeom>
        </p:spPr>
      </p:pic>
      <p:sp>
        <p:nvSpPr>
          <p:cNvPr id="3" name="Substituent conținut 2">
            <a:extLst>
              <a:ext uri="{FF2B5EF4-FFF2-40B4-BE49-F238E27FC236}">
                <a16:creationId xmlns:a16="http://schemas.microsoft.com/office/drawing/2014/main" id="{A64D2E0D-1CE8-412A-BEE5-B8E5E1E60B60}"/>
              </a:ext>
            </a:extLst>
          </p:cNvPr>
          <p:cNvSpPr>
            <a:spLocks noGrp="1"/>
          </p:cNvSpPr>
          <p:nvPr>
            <p:ph idx="1"/>
          </p:nvPr>
        </p:nvSpPr>
        <p:spPr>
          <a:xfrm>
            <a:off x="6335805" y="1005840"/>
            <a:ext cx="5404639" cy="5740400"/>
          </a:xfrm>
        </p:spPr>
        <p:txBody>
          <a:bodyPr>
            <a:normAutofit/>
          </a:bodyPr>
          <a:lstStyle/>
          <a:p>
            <a:pPr marL="0" indent="0">
              <a:lnSpc>
                <a:spcPct val="100000"/>
              </a:lnSpc>
              <a:buClr>
                <a:srgbClr val="D92200"/>
              </a:buClr>
              <a:buNone/>
            </a:pPr>
            <a:r>
              <a:rPr lang="en-US" sz="1050" dirty="0"/>
              <a:t>    The paradox of value (also known as the diamond–water paradox) is the apparent contradiction that, although water is on the whole more useful, in terms of survival, than diamonds, diamonds command a higher price in the market. The philosopher Adam Smith is often considered to be the classic presenter of this paradox, although it had already appeared as early as Plato's Euthydemus.[1] Nicolaus Copernicus,[2] John Locke, John Law[3] and others had previously tried to explain the disparity. </a:t>
            </a:r>
            <a:br>
              <a:rPr lang="en-US" sz="1050" dirty="0"/>
            </a:br>
            <a:br>
              <a:rPr lang="en-US" sz="1050" dirty="0"/>
            </a:br>
            <a:r>
              <a:rPr lang="en-US" sz="1050" dirty="0"/>
              <a:t>  </a:t>
            </a:r>
            <a:r>
              <a:rPr lang="en-US" sz="1050" b="1" u="sng" dirty="0"/>
              <a:t>Labor theory of value</a:t>
            </a:r>
            <a:br>
              <a:rPr lang="en-US" sz="1050" b="1" u="sng" dirty="0"/>
            </a:br>
            <a:br>
              <a:rPr lang="en-US" sz="1050" b="1" u="sng" dirty="0"/>
            </a:br>
            <a:r>
              <a:rPr lang="en-US" sz="1050" dirty="0"/>
              <a:t>   In a passage of Adam Smith's An Inquiry into the Nature and Causes of the Wealth of Nations, he discusses the concepts of value in use and value in exchange, and notices how they tend to differ:    What are the rules which men naturally observe in exchanging them [goods] for money or for one another, I shall now proceed to examine. These rules determine what may be called the relative or exchangeable value of goods. The word VALUE, it is to be observed, has two different meanings, and sometimes expresses the utility of some particular object, and sometimes the power of purchasing other goods which the possession of that object conveys. The one may be called "value in use;" the other, "value in exchange." The things which have the greatest value in use have frequently little or no value in exchange; on the contrary, those which have the greatest value in exchange have frequently little or no value in use. Nothing is more useful than water: but it will purchase scarcely anything; scarcely anything can be had in exchange for it. A diamond, on the contrary, has scarcely any use-value; but a very great quantity of other goods may frequently be had in exchange for it.[4] Furthermore, he explained the value in exchange as being determined by labor:    The real price of every thing, what every thing really costs to the man who wants to acquire it, is the toil and trouble of acquiring it.[5] Hence, Smith denied a necessary relationship between price and utility. Price on this view was related to a factor of production (namely, labor) and not to the point of view of the consumer.[6] The best practical example of this is saffron (the most expensive spice), where much of its value derives from both the (low yield) from growing it and the disproportionate amount of labor required to extract it. Proponents of the labor theory of value saw that as the resolution of the paradox. </a:t>
            </a:r>
            <a:endParaRPr lang="ro-RO" sz="1050" dirty="0"/>
          </a:p>
        </p:txBody>
      </p:sp>
    </p:spTree>
    <p:extLst>
      <p:ext uri="{BB962C8B-B14F-4D97-AF65-F5344CB8AC3E}">
        <p14:creationId xmlns:p14="http://schemas.microsoft.com/office/powerpoint/2010/main" val="72453940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250" advClick="0" advTm="30000">
        <p15:prstTrans prst="origami"/>
      </p:transition>
    </mc:Choice>
    <mc:Fallback>
      <p:transition spd="slow" advClick="0" advTm="30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0" end="0"/>
                                            </p:txEl>
                                          </p:spTgt>
                                        </p:tgtEl>
                                        <p:attrNameLst>
                                          <p:attrName>style.visibility</p:attrName>
                                        </p:attrNameLst>
                                      </p:cBhvr>
                                      <p:to>
                                        <p:strVal val="visible"/>
                                      </p:to>
                                    </p:set>
                                    <p:animEffect transition="in" filter="fade">
                                      <p:cBhvr>
                                        <p:cTn id="21" dur="1000"/>
                                        <p:tgtEl>
                                          <p:spTgt spid="3">
                                            <p:txEl>
                                              <p:pRg st="0" end="0"/>
                                            </p:txEl>
                                          </p:spTgt>
                                        </p:tgtEl>
                                      </p:cBhvr>
                                    </p:animEffect>
                                    <p:anim calcmode="lin" valueType="num">
                                      <p:cBhvr>
                                        <p:cTn id="22"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0BDC88A-176A-4C74-9A93-7C0BC765F4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20F81E05-F529-4DFE-AFC8-E3E964F95E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1191" y="455422"/>
            <a:ext cx="1106164" cy="5859735"/>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11">
            <a:extLst>
              <a:ext uri="{FF2B5EF4-FFF2-40B4-BE49-F238E27FC236}">
                <a16:creationId xmlns:a16="http://schemas.microsoft.com/office/drawing/2014/main" id="{7358E157-7D0A-4F9C-8B70-83F2B7AA98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84420" y="455421"/>
            <a:ext cx="6248454" cy="5859736"/>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u 1">
            <a:extLst>
              <a:ext uri="{FF2B5EF4-FFF2-40B4-BE49-F238E27FC236}">
                <a16:creationId xmlns:a16="http://schemas.microsoft.com/office/drawing/2014/main" id="{9AE7962D-016D-405A-B733-48D9E679D88B}"/>
              </a:ext>
            </a:extLst>
          </p:cNvPr>
          <p:cNvSpPr>
            <a:spLocks noGrp="1"/>
          </p:cNvSpPr>
          <p:nvPr>
            <p:ph type="ctrTitle"/>
          </p:nvPr>
        </p:nvSpPr>
        <p:spPr>
          <a:xfrm>
            <a:off x="1883446" y="1670603"/>
            <a:ext cx="2283574" cy="809898"/>
          </a:xfrm>
        </p:spPr>
        <p:txBody>
          <a:bodyPr anchor="ctr">
            <a:normAutofit/>
          </a:bodyPr>
          <a:lstStyle/>
          <a:p>
            <a:r>
              <a:rPr lang="ro-RO" sz="2000" dirty="0">
                <a:solidFill>
                  <a:srgbClr val="FFFFFF"/>
                </a:solidFill>
              </a:rPr>
              <a:t>Marginalism</a:t>
            </a:r>
          </a:p>
        </p:txBody>
      </p:sp>
      <p:sp>
        <p:nvSpPr>
          <p:cNvPr id="14" name="Rectangle 13">
            <a:extLst>
              <a:ext uri="{FF2B5EF4-FFF2-40B4-BE49-F238E27FC236}">
                <a16:creationId xmlns:a16="http://schemas.microsoft.com/office/drawing/2014/main" id="{8977A541-1F4E-4C7A-B7E2-4D5926B762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29872" y="453643"/>
            <a:ext cx="3615595" cy="5863293"/>
          </a:xfrm>
          <a:prstGeom prst="rect">
            <a:avLst/>
          </a:prstGeom>
          <a:solidFill>
            <a:srgbClr val="89929B">
              <a:alpha val="80000"/>
            </a:srgbClr>
          </a:solidFill>
          <a:ln>
            <a:noFill/>
          </a:ln>
          <a:effectLst/>
        </p:spPr>
        <p:style>
          <a:lnRef idx="1">
            <a:schemeClr val="accent1"/>
          </a:lnRef>
          <a:fillRef idx="3">
            <a:schemeClr val="accent1"/>
          </a:fillRef>
          <a:effectRef idx="2">
            <a:schemeClr val="accent1"/>
          </a:effectRef>
          <a:fontRef idx="minor">
            <a:schemeClr val="lt1"/>
          </a:fontRef>
        </p:style>
      </p:sp>
      <p:sp>
        <p:nvSpPr>
          <p:cNvPr id="3" name="Substituent conținut 2">
            <a:extLst>
              <a:ext uri="{FF2B5EF4-FFF2-40B4-BE49-F238E27FC236}">
                <a16:creationId xmlns:a16="http://schemas.microsoft.com/office/drawing/2014/main" id="{5D2D8728-8E85-4C8E-9028-9B44C811D8FC}"/>
              </a:ext>
            </a:extLst>
          </p:cNvPr>
          <p:cNvSpPr>
            <a:spLocks noGrp="1"/>
          </p:cNvSpPr>
          <p:nvPr>
            <p:ph type="subTitle" idx="1"/>
          </p:nvPr>
        </p:nvSpPr>
        <p:spPr>
          <a:xfrm>
            <a:off x="8129872" y="1415143"/>
            <a:ext cx="3615595" cy="4190570"/>
          </a:xfrm>
        </p:spPr>
        <p:txBody>
          <a:bodyPr anchor="ctr">
            <a:noAutofit/>
          </a:bodyPr>
          <a:lstStyle/>
          <a:p>
            <a:pPr>
              <a:lnSpc>
                <a:spcPct val="100000"/>
              </a:lnSpc>
            </a:pPr>
            <a:r>
              <a:rPr lang="en-US" sz="1000" dirty="0">
                <a:solidFill>
                  <a:schemeClr val="bg1"/>
                </a:solidFill>
              </a:rPr>
              <a:t>So the value of the fifth bag of grain is equal to the satisfaction he gets from feeding the pigeons. If he sells that bag and neglects the pigeons, his least productive use of the remaining grain is to make whisky, so the value of a fourth bag of grain is the value of his whisky. Only if he loses four bags of grain will he start eating less; that is the most productive use of his grain. </a:t>
            </a:r>
            <a:br>
              <a:rPr lang="ro-RO" sz="1000" dirty="0">
                <a:solidFill>
                  <a:schemeClr val="bg1"/>
                </a:solidFill>
              </a:rPr>
            </a:br>
            <a:br>
              <a:rPr lang="ro-RO" sz="1000" dirty="0">
                <a:solidFill>
                  <a:schemeClr val="bg1"/>
                </a:solidFill>
              </a:rPr>
            </a:br>
            <a:r>
              <a:rPr lang="en-US" sz="1000" dirty="0">
                <a:solidFill>
                  <a:schemeClr val="bg1"/>
                </a:solidFill>
              </a:rPr>
              <a:t>The last bag of grain is worth his life.</a:t>
            </a:r>
            <a:r>
              <a:rPr lang="ro-RO" sz="1000" dirty="0">
                <a:solidFill>
                  <a:schemeClr val="bg1"/>
                </a:solidFill>
              </a:rPr>
              <a:t> </a:t>
            </a:r>
            <a:r>
              <a:rPr lang="en-US" sz="1000" dirty="0">
                <a:solidFill>
                  <a:schemeClr val="bg1"/>
                </a:solidFill>
              </a:rPr>
              <a:t>In explaining the diamond-water paradox, marginalists explain that it is not the total usefulness of diamonds or water that determines price, but the usefulness of each unit of water or diamonds.</a:t>
            </a:r>
            <a:endParaRPr lang="ro-RO" sz="1000" dirty="0">
              <a:solidFill>
                <a:schemeClr val="bg1"/>
              </a:solidFill>
            </a:endParaRPr>
          </a:p>
          <a:p>
            <a:pPr>
              <a:lnSpc>
                <a:spcPct val="100000"/>
              </a:lnSpc>
            </a:pPr>
            <a:r>
              <a:rPr lang="en-US" sz="1000" dirty="0">
                <a:solidFill>
                  <a:schemeClr val="bg1"/>
                </a:solidFill>
              </a:rPr>
              <a:t> It is true that the total utility of water to people is tremendous, because they need it to survive. However, since water is in such large supply in the world, the marginal utility of water is low. In other words, each additional unit of water that becomes available can be applied to less urgent uses as more urgent uses for water are </a:t>
            </a:r>
            <a:r>
              <a:rPr lang="en-US" sz="1000" dirty="0" err="1">
                <a:solidFill>
                  <a:schemeClr val="bg1"/>
                </a:solidFill>
              </a:rPr>
              <a:t>satisfied.Therefore</a:t>
            </a:r>
            <a:r>
              <a:rPr lang="en-US" sz="1000" dirty="0">
                <a:solidFill>
                  <a:schemeClr val="bg1"/>
                </a:solidFill>
              </a:rPr>
              <a:t>, any particular unit of water becomes worth less to people as the supply of water increases. On the other hand, diamonds are in much lower supply.</a:t>
            </a:r>
            <a:br>
              <a:rPr lang="ro-RO" sz="1000" dirty="0">
                <a:solidFill>
                  <a:schemeClr val="bg1"/>
                </a:solidFill>
              </a:rPr>
            </a:br>
            <a:r>
              <a:rPr lang="en-US" sz="1000" dirty="0">
                <a:solidFill>
                  <a:schemeClr val="bg1"/>
                </a:solidFill>
              </a:rPr>
              <a:t> They are of such low supply that the usefulness of one additional diamond is greater than the usefulness of one additional glass of water, which is in abundant supply. Thus, diamonds are worth more to people. Therefore, those who want diamonds are willing to pay a higher price for one diamond than for one glass of water, and sellers of diamonds ask a price for one diamond that is higher than for one glass of </a:t>
            </a:r>
            <a:r>
              <a:rPr lang="en-US" sz="1000" dirty="0" err="1">
                <a:solidFill>
                  <a:schemeClr val="bg1"/>
                </a:solidFill>
              </a:rPr>
              <a:t>water.Conversely</a:t>
            </a:r>
            <a:r>
              <a:rPr lang="en-US" sz="1000" dirty="0">
                <a:solidFill>
                  <a:schemeClr val="bg1"/>
                </a:solidFill>
              </a:rPr>
              <a:t>, a man dying of thirst in a desert would have greater marginal use for water than for diamonds so would pay more for water, perhaps up to the point at which he was no longer dying.</a:t>
            </a:r>
            <a:br>
              <a:rPr lang="en-US" sz="1000" dirty="0">
                <a:solidFill>
                  <a:schemeClr val="bg1"/>
                </a:solidFill>
              </a:rPr>
            </a:br>
            <a:endParaRPr lang="ro-RO" sz="1000" dirty="0">
              <a:solidFill>
                <a:schemeClr val="bg1"/>
              </a:solidFill>
            </a:endParaRPr>
          </a:p>
        </p:txBody>
      </p:sp>
      <p:sp>
        <p:nvSpPr>
          <p:cNvPr id="4" name="CasetăText 3">
            <a:extLst>
              <a:ext uri="{FF2B5EF4-FFF2-40B4-BE49-F238E27FC236}">
                <a16:creationId xmlns:a16="http://schemas.microsoft.com/office/drawing/2014/main" id="{C118F960-8583-4CE1-B155-FC7ECBB10681}"/>
              </a:ext>
            </a:extLst>
          </p:cNvPr>
          <p:cNvSpPr txBox="1"/>
          <p:nvPr/>
        </p:nvSpPr>
        <p:spPr>
          <a:xfrm>
            <a:off x="1835591" y="3852390"/>
            <a:ext cx="6146111" cy="2292935"/>
          </a:xfrm>
          <a:prstGeom prst="rect">
            <a:avLst/>
          </a:prstGeom>
          <a:noFill/>
        </p:spPr>
        <p:txBody>
          <a:bodyPr wrap="square" rtlCol="0">
            <a:spAutoFit/>
          </a:bodyPr>
          <a:lstStyle/>
          <a:p>
            <a:r>
              <a:rPr lang="en-US" sz="1100" dirty="0">
                <a:solidFill>
                  <a:schemeClr val="bg1"/>
                </a:solidFill>
              </a:rPr>
              <a:t>The theory of marginal utility, which is based on the subjective theory of value, says that the price at which an object trades in the market is determined neither by how much labor was exerted in its production, as in the labor theory of value, nor on how useful it is on the whole. Rather, its price is determined by its marginal utility. </a:t>
            </a:r>
            <a:br>
              <a:rPr lang="en-US" sz="1100" dirty="0">
                <a:solidFill>
                  <a:schemeClr val="bg1"/>
                </a:solidFill>
              </a:rPr>
            </a:br>
            <a:br>
              <a:rPr lang="en-US" sz="1100" dirty="0">
                <a:solidFill>
                  <a:schemeClr val="bg1"/>
                </a:solidFill>
              </a:rPr>
            </a:br>
            <a:r>
              <a:rPr lang="en-US" sz="1100" dirty="0">
                <a:solidFill>
                  <a:schemeClr val="bg1"/>
                </a:solidFill>
              </a:rPr>
              <a:t>The marginal utility of a good is derived from its most important use to a person. So, if someone possesses a good, he will use it to satisfy some need or want. Which one? Naturally, the one that takes highest-priority. Eugen von </a:t>
            </a:r>
            <a:r>
              <a:rPr lang="en-US" sz="1100" dirty="0" err="1">
                <a:solidFill>
                  <a:schemeClr val="bg1"/>
                </a:solidFill>
              </a:rPr>
              <a:t>Böhm-Bawerk</a:t>
            </a:r>
            <a:r>
              <a:rPr lang="en-US" sz="1100" dirty="0">
                <a:solidFill>
                  <a:schemeClr val="bg1"/>
                </a:solidFill>
              </a:rPr>
              <a:t> illustrated this with the example of a farmer having five sacks of grain.[7]With the first, he will make bread to survive. With the second, he will make more bread, in order to be strong enough to work. With the next, he will feed his farm animals. The next is used to make whisky, and the last one he feeds to the pigeons. If one of those bags is stolen, he will not reduce each of those activities by one-fifth; instead he will stop feeding the pigeons. </a:t>
            </a:r>
            <a:br>
              <a:rPr lang="en-US" sz="1100" dirty="0">
                <a:solidFill>
                  <a:schemeClr val="bg1"/>
                </a:solidFill>
              </a:rPr>
            </a:br>
            <a:endParaRPr lang="ro-RO" sz="1100" dirty="0"/>
          </a:p>
        </p:txBody>
      </p:sp>
      <p:pic>
        <p:nvPicPr>
          <p:cNvPr id="6" name="Imagine 5" descr="O imagine care conține masă, așezat, diferit, aer&#10;&#10;Descriere generată automat">
            <a:extLst>
              <a:ext uri="{FF2B5EF4-FFF2-40B4-BE49-F238E27FC236}">
                <a16:creationId xmlns:a16="http://schemas.microsoft.com/office/drawing/2014/main" id="{B4800F38-0597-43D8-A534-5047C30490E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05716" y="1084357"/>
            <a:ext cx="3424148" cy="2396904"/>
          </a:xfrm>
          <a:prstGeom prst="rect">
            <a:avLst/>
          </a:prstGeom>
        </p:spPr>
      </p:pic>
    </p:spTree>
    <p:extLst>
      <p:ext uri="{BB962C8B-B14F-4D97-AF65-F5344CB8AC3E}">
        <p14:creationId xmlns:p14="http://schemas.microsoft.com/office/powerpoint/2010/main" val="314588471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advTm="30000">
        <p15:prstTrans prst="wind"/>
      </p:transition>
    </mc:Choice>
    <mc:Fallback>
      <p:transition spd="slow" advTm="30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 calcmode="lin" valueType="num">
                                      <p:cBhvr additive="base">
                                        <p:cTn id="19"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 calcmode="lin" valueType="num">
                                      <p:cBhvr additive="base">
                                        <p:cTn id="25"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 name="Rectangle 12">
            <a:extLst>
              <a:ext uri="{FF2B5EF4-FFF2-40B4-BE49-F238E27FC236}">
                <a16:creationId xmlns:a16="http://schemas.microsoft.com/office/drawing/2014/main" id="{DD651B61-325E-4E73-8445-38B0DE8AAA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14">
            <a:extLst>
              <a:ext uri="{FF2B5EF4-FFF2-40B4-BE49-F238E27FC236}">
                <a16:creationId xmlns:a16="http://schemas.microsoft.com/office/drawing/2014/main" id="{B42E5253-D3AC-4AC2-B766-8B34F13C2F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31" name="Rectangle 16">
            <a:extLst>
              <a:ext uri="{FF2B5EF4-FFF2-40B4-BE49-F238E27FC236}">
                <a16:creationId xmlns:a16="http://schemas.microsoft.com/office/drawing/2014/main" id="{10AE8D57-436A-4073-9A75-15BB5949F8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32" name="Rectangle 18">
            <a:extLst>
              <a:ext uri="{FF2B5EF4-FFF2-40B4-BE49-F238E27FC236}">
                <a16:creationId xmlns:a16="http://schemas.microsoft.com/office/drawing/2014/main" id="{F875149D-F692-45DA-8324-D5E0193D5F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20">
            <a:extLst>
              <a:ext uri="{FF2B5EF4-FFF2-40B4-BE49-F238E27FC236}">
                <a16:creationId xmlns:a16="http://schemas.microsoft.com/office/drawing/2014/main" id="{C0B19935-C760-4698-9DD1-973C8A428D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34" name="Rectangle 22">
            <a:extLst>
              <a:ext uri="{FF2B5EF4-FFF2-40B4-BE49-F238E27FC236}">
                <a16:creationId xmlns:a16="http://schemas.microsoft.com/office/drawing/2014/main" id="{08990612-E008-4F02-AEBB-B140BE7535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35" name="Rectangle 24">
            <a:extLst>
              <a:ext uri="{FF2B5EF4-FFF2-40B4-BE49-F238E27FC236}">
                <a16:creationId xmlns:a16="http://schemas.microsoft.com/office/drawing/2014/main" id="{A310A41F-3A14-4150-B6CF-0A577DDDEA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36" name="Rectangle 26">
            <a:extLst>
              <a:ext uri="{FF2B5EF4-FFF2-40B4-BE49-F238E27FC236}">
                <a16:creationId xmlns:a16="http://schemas.microsoft.com/office/drawing/2014/main" id="{7B89EEFD-93BC-4ACF-962C-E6279E72B0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1436" y="723899"/>
            <a:ext cx="3703320" cy="5666666"/>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4" name="Titlu 3">
            <a:extLst>
              <a:ext uri="{FF2B5EF4-FFF2-40B4-BE49-F238E27FC236}">
                <a16:creationId xmlns:a16="http://schemas.microsoft.com/office/drawing/2014/main" id="{02A0A041-4E26-4AF8-BD2F-B0DB8086789F}"/>
              </a:ext>
            </a:extLst>
          </p:cNvPr>
          <p:cNvSpPr>
            <a:spLocks noGrp="1"/>
          </p:cNvSpPr>
          <p:nvPr>
            <p:ph type="title"/>
          </p:nvPr>
        </p:nvSpPr>
        <p:spPr>
          <a:xfrm>
            <a:off x="803189" y="1209184"/>
            <a:ext cx="3089189" cy="4734416"/>
          </a:xfrm>
        </p:spPr>
        <p:txBody>
          <a:bodyPr vert="horz" lIns="91440" tIns="45720" rIns="91440" bIns="45720" rtlCol="0" anchor="ctr">
            <a:normAutofit/>
          </a:bodyPr>
          <a:lstStyle/>
          <a:p>
            <a:r>
              <a:rPr lang="en-US" sz="2800" dirty="0">
                <a:solidFill>
                  <a:srgbClr val="FFFFFF"/>
                </a:solidFill>
              </a:rPr>
              <a:t>The water diamond paradox</a:t>
            </a:r>
          </a:p>
        </p:txBody>
      </p:sp>
      <p:sp>
        <p:nvSpPr>
          <p:cNvPr id="6" name="Substituent conținut 5">
            <a:extLst>
              <a:ext uri="{FF2B5EF4-FFF2-40B4-BE49-F238E27FC236}">
                <a16:creationId xmlns:a16="http://schemas.microsoft.com/office/drawing/2014/main" id="{294DC320-EDB5-467F-A3C9-E6D33EA7889C}"/>
              </a:ext>
            </a:extLst>
          </p:cNvPr>
          <p:cNvSpPr>
            <a:spLocks noGrp="1"/>
          </p:cNvSpPr>
          <p:nvPr>
            <p:ph sz="half" idx="2"/>
          </p:nvPr>
        </p:nvSpPr>
        <p:spPr>
          <a:xfrm>
            <a:off x="4561870" y="723900"/>
            <a:ext cx="7183597" cy="3152362"/>
          </a:xfrm>
        </p:spPr>
        <p:txBody>
          <a:bodyPr vert="horz" lIns="91440" tIns="45720" rIns="91440" bIns="45720" rtlCol="0" anchor="ctr">
            <a:normAutofit/>
          </a:bodyPr>
          <a:lstStyle/>
          <a:p>
            <a:pPr>
              <a:lnSpc>
                <a:spcPct val="100000"/>
              </a:lnSpc>
            </a:pPr>
            <a:r>
              <a:rPr lang="en-US" sz="1600" dirty="0"/>
              <a:t>This theory of value also supplies an answer to the so-called “diamond-water paradox,” which economist Adam Smith pondered but was unable to solve. Smith noted that, even though life cannot exist without water and can easily exist without diamonds, diamonds are, pound for pound, vastly more valuable than water. The marginal-utility theory of value resolves the paradox. Water in total is much more valuable than diamonds in total because the first few units of water are necessary for life itself. But, because water is plentiful and diamonds are scarce, the marginal value of a pound of diamonds exceeds the marginal value of a pound of water. The idea that value derives from utility contradicted Karl Marx’s </a:t>
            </a:r>
            <a:r>
              <a:rPr lang="en-US" sz="1600" dirty="0" err="1"/>
              <a:t>labour</a:t>
            </a:r>
            <a:r>
              <a:rPr lang="en-US" sz="1600" dirty="0"/>
              <a:t> theory of value, which held that an item’s value derives from the </a:t>
            </a:r>
            <a:r>
              <a:rPr lang="en-US" sz="1600" dirty="0" err="1"/>
              <a:t>labour</a:t>
            </a:r>
            <a:r>
              <a:rPr lang="en-US" sz="1600" dirty="0"/>
              <a:t> used to produce it and not from its ability to satisfy human wants.</a:t>
            </a:r>
          </a:p>
        </p:txBody>
      </p:sp>
      <p:pic>
        <p:nvPicPr>
          <p:cNvPr id="8" name="Substituent conținut 7">
            <a:extLst>
              <a:ext uri="{FF2B5EF4-FFF2-40B4-BE49-F238E27FC236}">
                <a16:creationId xmlns:a16="http://schemas.microsoft.com/office/drawing/2014/main" id="{4B5CEB14-6258-463E-B38F-7794F49D0E19}"/>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6192206" y="4149588"/>
            <a:ext cx="3922925" cy="2196838"/>
          </a:xfrm>
          <a:prstGeom prst="rect">
            <a:avLst/>
          </a:prstGeom>
        </p:spPr>
      </p:pic>
    </p:spTree>
    <p:extLst>
      <p:ext uri="{BB962C8B-B14F-4D97-AF65-F5344CB8AC3E}">
        <p14:creationId xmlns:p14="http://schemas.microsoft.com/office/powerpoint/2010/main" val="2703911637"/>
      </p:ext>
    </p:extLst>
  </p:cSld>
  <p:clrMapOvr>
    <a:masterClrMapping/>
  </p:clrMapOvr>
  <p:transition spd="slow" advClick="0" advTm="30000">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90"/>
                                          </p:val>
                                        </p:tav>
                                        <p:tav tm="100000">
                                          <p:val>
                                            <p:fltVal val="0"/>
                                          </p:val>
                                        </p:tav>
                                      </p:tavLst>
                                    </p:anim>
                                    <p:animEffect transition="in" filter="fade">
                                      <p:cBhvr>
                                        <p:cTn id="10" dur="10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6">
                                            <p:txEl>
                                              <p:pRg st="0" end="0"/>
                                            </p:txEl>
                                          </p:spTgt>
                                        </p:tgtEl>
                                        <p:attrNameLst>
                                          <p:attrName>style.visibility</p:attrName>
                                        </p:attrNameLst>
                                      </p:cBhvr>
                                      <p:to>
                                        <p:strVal val="visible"/>
                                      </p:to>
                                    </p:set>
                                    <p:anim calcmode="lin" valueType="num">
                                      <p:cBhvr>
                                        <p:cTn id="15" dur="1000" fill="hold"/>
                                        <p:tgtEl>
                                          <p:spTgt spid="6">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6">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6">
                                            <p:txEl>
                                              <p:pRg st="0" end="0"/>
                                            </p:txEl>
                                          </p:spTgt>
                                        </p:tgtEl>
                                        <p:attrNameLst>
                                          <p:attrName>style.rotation</p:attrName>
                                        </p:attrNameLst>
                                      </p:cBhvr>
                                      <p:tavLst>
                                        <p:tav tm="0">
                                          <p:val>
                                            <p:fltVal val="90"/>
                                          </p:val>
                                        </p:tav>
                                        <p:tav tm="100000">
                                          <p:val>
                                            <p:fltVal val="0"/>
                                          </p:val>
                                        </p:tav>
                                      </p:tavLst>
                                    </p:anim>
                                    <p:animEffect transition="in" filter="fade">
                                      <p:cBhvr>
                                        <p:cTn id="18" dur="1000"/>
                                        <p:tgtEl>
                                          <p:spTgt spid="6">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p:cTn id="23" dur="1000" fill="hold"/>
                                        <p:tgtEl>
                                          <p:spTgt spid="4"/>
                                        </p:tgtEl>
                                        <p:attrNameLst>
                                          <p:attrName>ppt_w</p:attrName>
                                        </p:attrNameLst>
                                      </p:cBhvr>
                                      <p:tavLst>
                                        <p:tav tm="0">
                                          <p:val>
                                            <p:fltVal val="0"/>
                                          </p:val>
                                        </p:tav>
                                        <p:tav tm="100000">
                                          <p:val>
                                            <p:strVal val="#ppt_w"/>
                                          </p:val>
                                        </p:tav>
                                      </p:tavLst>
                                    </p:anim>
                                    <p:anim calcmode="lin" valueType="num">
                                      <p:cBhvr>
                                        <p:cTn id="24" dur="1000" fill="hold"/>
                                        <p:tgtEl>
                                          <p:spTgt spid="4"/>
                                        </p:tgtEl>
                                        <p:attrNameLst>
                                          <p:attrName>ppt_h</p:attrName>
                                        </p:attrNameLst>
                                      </p:cBhvr>
                                      <p:tavLst>
                                        <p:tav tm="0">
                                          <p:val>
                                            <p:fltVal val="0"/>
                                          </p:val>
                                        </p:tav>
                                        <p:tav tm="100000">
                                          <p:val>
                                            <p:strVal val="#ppt_h"/>
                                          </p:val>
                                        </p:tav>
                                      </p:tavLst>
                                    </p:anim>
                                    <p:anim calcmode="lin" valueType="num">
                                      <p:cBhvr>
                                        <p:cTn id="25" dur="1000" fill="hold"/>
                                        <p:tgtEl>
                                          <p:spTgt spid="4"/>
                                        </p:tgtEl>
                                        <p:attrNameLst>
                                          <p:attrName>style.rotation</p:attrName>
                                        </p:attrNameLst>
                                      </p:cBhvr>
                                      <p:tavLst>
                                        <p:tav tm="0">
                                          <p:val>
                                            <p:fltVal val="90"/>
                                          </p:val>
                                        </p:tav>
                                        <p:tav tm="100000">
                                          <p:val>
                                            <p:fltVal val="0"/>
                                          </p:val>
                                        </p:tav>
                                      </p:tavLst>
                                    </p:anim>
                                    <p:animEffect transition="in" filter="fade">
                                      <p:cBhvr>
                                        <p:cTn id="26"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tăText 4">
            <a:extLst>
              <a:ext uri="{FF2B5EF4-FFF2-40B4-BE49-F238E27FC236}">
                <a16:creationId xmlns:a16="http://schemas.microsoft.com/office/drawing/2014/main" id="{FAA95F30-1614-4B6C-8DF4-9F87E24E5F01}"/>
              </a:ext>
            </a:extLst>
          </p:cNvPr>
          <p:cNvSpPr txBox="1"/>
          <p:nvPr/>
        </p:nvSpPr>
        <p:spPr>
          <a:xfrm>
            <a:off x="680917" y="1899920"/>
            <a:ext cx="4693723" cy="3539430"/>
          </a:xfrm>
          <a:prstGeom prst="rect">
            <a:avLst/>
          </a:prstGeom>
          <a:noFill/>
        </p:spPr>
        <p:txBody>
          <a:bodyPr wrap="square" rtlCol="0">
            <a:spAutoFit/>
          </a:bodyPr>
          <a:lstStyle/>
          <a:p>
            <a:pPr marL="285750" indent="-285750">
              <a:lnSpc>
                <a:spcPct val="100000"/>
              </a:lnSpc>
              <a:buFont typeface="Arial" panose="020B0604020202020204" pitchFamily="34" charset="0"/>
              <a:buChar char="•"/>
            </a:pPr>
            <a:r>
              <a:rPr lang="en-US" sz="1400" dirty="0"/>
              <a:t>Why is it that diamonds, shiny and nice as a fashion statement, are valued more highly than water, a prerequisite for sustaining life? Could it be that water’s less-valuable uses of cleaning the car or washing down the driveway have a dampening effect on its value?</a:t>
            </a:r>
            <a:r>
              <a:rPr lang="ro-RO" sz="1400" dirty="0"/>
              <a:t> </a:t>
            </a:r>
            <a:r>
              <a:rPr lang="en-US" sz="1400" dirty="0"/>
              <a:t>The theory of marginal utility, which is based on the subjective theory of value, says that the price at which an object trades in the market is determined neither by how much labor was exerted in its production, as in the labor theory of value, nor on how useful it is on the whole. Rather, its price is determined by its marginal utility. The marginal utility of a good is derived from its most important use to a person. So, if someone possesses a good, he will use it to satisfy some need or want. Which one?</a:t>
            </a:r>
            <a:br>
              <a:rPr lang="ro-RO" sz="1400" dirty="0"/>
            </a:br>
            <a:r>
              <a:rPr lang="en-US" sz="1400" dirty="0"/>
              <a:t> Naturally, the one that takes highest-priority</a:t>
            </a:r>
            <a:r>
              <a:rPr lang="ro-RO" sz="1400" dirty="0"/>
              <a:t>.</a:t>
            </a:r>
            <a:endParaRPr lang="en-US" sz="1400" dirty="0"/>
          </a:p>
        </p:txBody>
      </p:sp>
      <p:pic>
        <p:nvPicPr>
          <p:cNvPr id="7" name="Imagine 6">
            <a:extLst>
              <a:ext uri="{FF2B5EF4-FFF2-40B4-BE49-F238E27FC236}">
                <a16:creationId xmlns:a16="http://schemas.microsoft.com/office/drawing/2014/main" id="{29E25EE5-CF66-4034-ABE1-CAF9DFEEE54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94727" y="1642369"/>
            <a:ext cx="5694002" cy="3358001"/>
          </a:xfrm>
          <a:prstGeom prst="rect">
            <a:avLst/>
          </a:prstGeom>
        </p:spPr>
      </p:pic>
    </p:spTree>
    <p:extLst>
      <p:ext uri="{BB962C8B-B14F-4D97-AF65-F5344CB8AC3E}">
        <p14:creationId xmlns:p14="http://schemas.microsoft.com/office/powerpoint/2010/main" val="903674236"/>
      </p:ext>
    </p:extLst>
  </p:cSld>
  <p:clrMapOvr>
    <a:masterClrMapping/>
  </p:clrMapOvr>
  <p:transition spd="slow" advClick="0" advTm="3000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2" presetClass="emph" presetSubtype="0" fill="hold" nodeType="clickEffect">
                                  <p:stCondLst>
                                    <p:cond delay="0"/>
                                  </p:stCondLst>
                                  <p:childTnLst>
                                    <p:animRot by="120000">
                                      <p:cBhvr>
                                        <p:cTn id="6" dur="100" fill="hold">
                                          <p:stCondLst>
                                            <p:cond delay="0"/>
                                          </p:stCondLst>
                                        </p:cTn>
                                        <p:tgtEl>
                                          <p:spTgt spid="7"/>
                                        </p:tgtEl>
                                        <p:attrNameLst>
                                          <p:attrName>r</p:attrName>
                                        </p:attrNameLst>
                                      </p:cBhvr>
                                    </p:animRot>
                                    <p:animRot by="-240000">
                                      <p:cBhvr>
                                        <p:cTn id="7" dur="200" fill="hold">
                                          <p:stCondLst>
                                            <p:cond delay="200"/>
                                          </p:stCondLst>
                                        </p:cTn>
                                        <p:tgtEl>
                                          <p:spTgt spid="7"/>
                                        </p:tgtEl>
                                        <p:attrNameLst>
                                          <p:attrName>r</p:attrName>
                                        </p:attrNameLst>
                                      </p:cBhvr>
                                    </p:animRot>
                                    <p:animRot by="240000">
                                      <p:cBhvr>
                                        <p:cTn id="8" dur="200" fill="hold">
                                          <p:stCondLst>
                                            <p:cond delay="400"/>
                                          </p:stCondLst>
                                        </p:cTn>
                                        <p:tgtEl>
                                          <p:spTgt spid="7"/>
                                        </p:tgtEl>
                                        <p:attrNameLst>
                                          <p:attrName>r</p:attrName>
                                        </p:attrNameLst>
                                      </p:cBhvr>
                                    </p:animRot>
                                    <p:animRot by="-240000">
                                      <p:cBhvr>
                                        <p:cTn id="9" dur="200" fill="hold">
                                          <p:stCondLst>
                                            <p:cond delay="600"/>
                                          </p:stCondLst>
                                        </p:cTn>
                                        <p:tgtEl>
                                          <p:spTgt spid="7"/>
                                        </p:tgtEl>
                                        <p:attrNameLst>
                                          <p:attrName>r</p:attrName>
                                        </p:attrNameLst>
                                      </p:cBhvr>
                                    </p:animRot>
                                    <p:animRot by="120000">
                                      <p:cBhvr>
                                        <p:cTn id="10" dur="200" fill="hold">
                                          <p:stCondLst>
                                            <p:cond delay="800"/>
                                          </p:stCondLst>
                                        </p:cTn>
                                        <p:tgtEl>
                                          <p:spTgt spid="7"/>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32" presetClass="emph" presetSubtype="0" fill="hold" grpId="0" nodeType="clickEffect">
                                  <p:stCondLst>
                                    <p:cond delay="0"/>
                                  </p:stCondLst>
                                  <p:childTnLst>
                                    <p:animRot by="120000">
                                      <p:cBhvr>
                                        <p:cTn id="14" dur="100" fill="hold">
                                          <p:stCondLst>
                                            <p:cond delay="0"/>
                                          </p:stCondLst>
                                        </p:cTn>
                                        <p:tgtEl>
                                          <p:spTgt spid="5"/>
                                        </p:tgtEl>
                                        <p:attrNameLst>
                                          <p:attrName>r</p:attrName>
                                        </p:attrNameLst>
                                      </p:cBhvr>
                                    </p:animRot>
                                    <p:animRot by="-240000">
                                      <p:cBhvr>
                                        <p:cTn id="15" dur="200" fill="hold">
                                          <p:stCondLst>
                                            <p:cond delay="200"/>
                                          </p:stCondLst>
                                        </p:cTn>
                                        <p:tgtEl>
                                          <p:spTgt spid="5"/>
                                        </p:tgtEl>
                                        <p:attrNameLst>
                                          <p:attrName>r</p:attrName>
                                        </p:attrNameLst>
                                      </p:cBhvr>
                                    </p:animRot>
                                    <p:animRot by="240000">
                                      <p:cBhvr>
                                        <p:cTn id="16" dur="200" fill="hold">
                                          <p:stCondLst>
                                            <p:cond delay="400"/>
                                          </p:stCondLst>
                                        </p:cTn>
                                        <p:tgtEl>
                                          <p:spTgt spid="5"/>
                                        </p:tgtEl>
                                        <p:attrNameLst>
                                          <p:attrName>r</p:attrName>
                                        </p:attrNameLst>
                                      </p:cBhvr>
                                    </p:animRot>
                                    <p:animRot by="-240000">
                                      <p:cBhvr>
                                        <p:cTn id="17" dur="200" fill="hold">
                                          <p:stCondLst>
                                            <p:cond delay="600"/>
                                          </p:stCondLst>
                                        </p:cTn>
                                        <p:tgtEl>
                                          <p:spTgt spid="5"/>
                                        </p:tgtEl>
                                        <p:attrNameLst>
                                          <p:attrName>r</p:attrName>
                                        </p:attrNameLst>
                                      </p:cBhvr>
                                    </p:animRot>
                                    <p:animRot by="120000">
                                      <p:cBhvr>
                                        <p:cTn id="18" dur="200" fill="hold">
                                          <p:stCondLst>
                                            <p:cond delay="800"/>
                                          </p:stCondLst>
                                        </p:cTn>
                                        <p:tgtEl>
                                          <p:spTgt spid="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DD651B61-325E-4E73-8445-38B0DE8AAA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15">
            <a:extLst>
              <a:ext uri="{FF2B5EF4-FFF2-40B4-BE49-F238E27FC236}">
                <a16:creationId xmlns:a16="http://schemas.microsoft.com/office/drawing/2014/main" id="{B42E5253-D3AC-4AC2-B766-8B34F13C2F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18" name="Rectangle 17">
            <a:extLst>
              <a:ext uri="{FF2B5EF4-FFF2-40B4-BE49-F238E27FC236}">
                <a16:creationId xmlns:a16="http://schemas.microsoft.com/office/drawing/2014/main" id="{10AE8D57-436A-4073-9A75-15BB5949F8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20" name="Rectangle 19">
            <a:extLst>
              <a:ext uri="{FF2B5EF4-FFF2-40B4-BE49-F238E27FC236}">
                <a16:creationId xmlns:a16="http://schemas.microsoft.com/office/drawing/2014/main" id="{F875149D-F692-45DA-8324-D5E0193D5F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u 4">
            <a:extLst>
              <a:ext uri="{FF2B5EF4-FFF2-40B4-BE49-F238E27FC236}">
                <a16:creationId xmlns:a16="http://schemas.microsoft.com/office/drawing/2014/main" id="{EC994284-7384-47ED-9EE0-6591A9F860A0}"/>
              </a:ext>
            </a:extLst>
          </p:cNvPr>
          <p:cNvSpPr>
            <a:spLocks noGrp="1"/>
          </p:cNvSpPr>
          <p:nvPr>
            <p:ph type="title"/>
          </p:nvPr>
        </p:nvSpPr>
        <p:spPr>
          <a:xfrm>
            <a:off x="581192" y="800930"/>
            <a:ext cx="3568661" cy="2256390"/>
          </a:xfrm>
        </p:spPr>
        <p:txBody>
          <a:bodyPr vert="horz" lIns="91440" tIns="45720" rIns="91440" bIns="45720" rtlCol="0" anchor="ctr">
            <a:normAutofit/>
          </a:bodyPr>
          <a:lstStyle/>
          <a:p>
            <a:pPr>
              <a:lnSpc>
                <a:spcPct val="90000"/>
              </a:lnSpc>
            </a:pPr>
            <a:r>
              <a:rPr lang="en-US" sz="2200" dirty="0"/>
              <a:t>Eugen von </a:t>
            </a:r>
            <a:r>
              <a:rPr lang="en-US" sz="2200" dirty="0" err="1"/>
              <a:t>Böhm-Bawerk</a:t>
            </a:r>
            <a:r>
              <a:rPr lang="en-US" sz="2200" dirty="0"/>
              <a:t> illustrated The paradox with the example of a farmer having five sacks of grain.</a:t>
            </a:r>
          </a:p>
        </p:txBody>
      </p:sp>
      <p:sp>
        <p:nvSpPr>
          <p:cNvPr id="22" name="Rectangle 21">
            <a:extLst>
              <a:ext uri="{FF2B5EF4-FFF2-40B4-BE49-F238E27FC236}">
                <a16:creationId xmlns:a16="http://schemas.microsoft.com/office/drawing/2014/main" id="{C0B19935-C760-4698-9DD1-973C8A428D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3">
            <a:extLst>
              <a:ext uri="{FF2B5EF4-FFF2-40B4-BE49-F238E27FC236}">
                <a16:creationId xmlns:a16="http://schemas.microsoft.com/office/drawing/2014/main" id="{08990612-E008-4F02-AEBB-B140BE7535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a:extLst>
              <a:ext uri="{FF2B5EF4-FFF2-40B4-BE49-F238E27FC236}">
                <a16:creationId xmlns:a16="http://schemas.microsoft.com/office/drawing/2014/main" id="{A310A41F-3A14-4150-B6CF-0A577DDDEA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6" name="Substituent conținut 5">
            <a:extLst>
              <a:ext uri="{FF2B5EF4-FFF2-40B4-BE49-F238E27FC236}">
                <a16:creationId xmlns:a16="http://schemas.microsoft.com/office/drawing/2014/main" id="{015F4772-3702-4143-BA2D-1954F6D58BCD}"/>
              </a:ext>
            </a:extLst>
          </p:cNvPr>
          <p:cNvSpPr>
            <a:spLocks noGrp="1"/>
          </p:cNvSpPr>
          <p:nvPr>
            <p:ph sz="half" idx="1"/>
          </p:nvPr>
        </p:nvSpPr>
        <p:spPr>
          <a:xfrm>
            <a:off x="4561870" y="800930"/>
            <a:ext cx="7183597" cy="2256390"/>
          </a:xfrm>
        </p:spPr>
        <p:txBody>
          <a:bodyPr vert="horz" lIns="91440" tIns="45720" rIns="91440" bIns="45720" rtlCol="0" anchor="ctr">
            <a:normAutofit/>
          </a:bodyPr>
          <a:lstStyle/>
          <a:p>
            <a:pPr>
              <a:lnSpc>
                <a:spcPct val="100000"/>
              </a:lnSpc>
            </a:pPr>
            <a:r>
              <a:rPr lang="en-US" sz="1400" dirty="0"/>
              <a:t>With the first, he will make bread to survive. With the second, he will make more bread, in order to be strong enough to work. With the next, he will feed his farm animals. The next is used to make whisky, and the last one he feeds to the pigeons. If one of those bags is stolen, he will not reduce each of those activities by one-fifth; instead he will stop feeding the pigeons. So the value of the fifth bag of grain is equal to the satisfaction he gets from feeding the pigeons. If he sells that bag and neglects the pigeons, his least productive use of the remaining grain is to make whisky, so the value of a fourth bag of grain is the value of his whisky. </a:t>
            </a:r>
            <a:br>
              <a:rPr lang="en-US" sz="1400" dirty="0"/>
            </a:br>
            <a:r>
              <a:rPr lang="en-US" sz="1400" dirty="0"/>
              <a:t>Only if he loses four bags of grain will he start eating less; that is the most productive use of his grain. The last bag of grain is worth his life.</a:t>
            </a:r>
          </a:p>
        </p:txBody>
      </p:sp>
      <p:pic>
        <p:nvPicPr>
          <p:cNvPr id="9" name="Substituent conținut 8" descr="O imagine care conține text, hartă&#10;&#10;Descriere generată automat">
            <a:extLst>
              <a:ext uri="{FF2B5EF4-FFF2-40B4-BE49-F238E27FC236}">
                <a16:creationId xmlns:a16="http://schemas.microsoft.com/office/drawing/2014/main" id="{746E9A42-2CF7-4050-A942-38ADF291D1F3}"/>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3659192" y="3261798"/>
            <a:ext cx="4875081" cy="3046926"/>
          </a:xfrm>
          <a:prstGeom prst="rect">
            <a:avLst/>
          </a:prstGeom>
        </p:spPr>
      </p:pic>
    </p:spTree>
    <p:extLst>
      <p:ext uri="{BB962C8B-B14F-4D97-AF65-F5344CB8AC3E}">
        <p14:creationId xmlns:p14="http://schemas.microsoft.com/office/powerpoint/2010/main" val="3943529210"/>
      </p:ext>
    </p:extLst>
  </p:cSld>
  <p:clrMapOvr>
    <a:masterClrMapping/>
  </p:clrMapOvr>
  <p:transition spd="slow" advClick="0" advTm="3000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6">
                                            <p:txEl>
                                              <p:pRg st="0" end="0"/>
                                            </p:txEl>
                                          </p:spTgt>
                                        </p:tgtEl>
                                        <p:attrNameLst>
                                          <p:attrName>style.visibility</p:attrName>
                                        </p:attrNameLst>
                                      </p:cBhvr>
                                      <p:to>
                                        <p:strVal val="visible"/>
                                      </p:to>
                                    </p:set>
                                    <p:anim calcmode="lin" valueType="num">
                                      <p:cBhvr>
                                        <p:cTn id="14" dur="500" fill="hold"/>
                                        <p:tgtEl>
                                          <p:spTgt spid="6">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6">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6">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Effect transition="in" filter="fade">
                                      <p:cBhvr>
                                        <p:cTn id="2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Rectangle 10">
            <a:extLst>
              <a:ext uri="{FF2B5EF4-FFF2-40B4-BE49-F238E27FC236}">
                <a16:creationId xmlns:a16="http://schemas.microsoft.com/office/drawing/2014/main" id="{DD651B61-325E-4E73-8445-38B0DE8AAA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12">
            <a:extLst>
              <a:ext uri="{FF2B5EF4-FFF2-40B4-BE49-F238E27FC236}">
                <a16:creationId xmlns:a16="http://schemas.microsoft.com/office/drawing/2014/main" id="{B42E5253-D3AC-4AC2-B766-8B34F13C2F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14">
            <a:extLst>
              <a:ext uri="{FF2B5EF4-FFF2-40B4-BE49-F238E27FC236}">
                <a16:creationId xmlns:a16="http://schemas.microsoft.com/office/drawing/2014/main" id="{10AE8D57-436A-4073-9A75-15BB5949F8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27" name="Rectangle 16">
            <a:extLst>
              <a:ext uri="{FF2B5EF4-FFF2-40B4-BE49-F238E27FC236}">
                <a16:creationId xmlns:a16="http://schemas.microsoft.com/office/drawing/2014/main" id="{FBB53F82-F191-4EEB-AB7B-F69E634FA3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u 1">
            <a:extLst>
              <a:ext uri="{FF2B5EF4-FFF2-40B4-BE49-F238E27FC236}">
                <a16:creationId xmlns:a16="http://schemas.microsoft.com/office/drawing/2014/main" id="{AC3D7ADB-DB6F-4C64-BA78-A49362BB985F}"/>
              </a:ext>
            </a:extLst>
          </p:cNvPr>
          <p:cNvSpPr>
            <a:spLocks noGrp="1"/>
          </p:cNvSpPr>
          <p:nvPr>
            <p:ph type="title"/>
          </p:nvPr>
        </p:nvSpPr>
        <p:spPr>
          <a:xfrm>
            <a:off x="581192" y="702156"/>
            <a:ext cx="11029616" cy="1188720"/>
          </a:xfrm>
        </p:spPr>
        <p:txBody>
          <a:bodyPr vert="horz" lIns="91440" tIns="45720" rIns="91440" bIns="45720" rtlCol="0" anchor="b">
            <a:normAutofit/>
          </a:bodyPr>
          <a:lstStyle/>
          <a:p>
            <a:r>
              <a:rPr lang="en-US" sz="2800" dirty="0"/>
              <a:t>How marginalists explain the water diamond paradox</a:t>
            </a:r>
          </a:p>
        </p:txBody>
      </p:sp>
      <p:sp>
        <p:nvSpPr>
          <p:cNvPr id="28" name="Rectangle 18">
            <a:extLst>
              <a:ext uri="{FF2B5EF4-FFF2-40B4-BE49-F238E27FC236}">
                <a16:creationId xmlns:a16="http://schemas.microsoft.com/office/drawing/2014/main" id="{8616AA08-3831-473D-B61B-89484A33CF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1" name="Rectangle 20">
            <a:extLst>
              <a:ext uri="{FF2B5EF4-FFF2-40B4-BE49-F238E27FC236}">
                <a16:creationId xmlns:a16="http://schemas.microsoft.com/office/drawing/2014/main" id="{8431B918-3A1C-46BA-9430-CAD97D9DA0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2">
            <a:extLst>
              <a:ext uri="{FF2B5EF4-FFF2-40B4-BE49-F238E27FC236}">
                <a16:creationId xmlns:a16="http://schemas.microsoft.com/office/drawing/2014/main" id="{8400935A-2F82-4DC4-A4E1-E12EFB8C27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4">
            <a:extLst>
              <a:ext uri="{FF2B5EF4-FFF2-40B4-BE49-F238E27FC236}">
                <a16:creationId xmlns:a16="http://schemas.microsoft.com/office/drawing/2014/main" id="{A3D5D599-1CAE-4C92-B5AE-8E51AF6D47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3" y="2180496"/>
            <a:ext cx="5404639" cy="4045683"/>
          </a:xfrm>
          <a:prstGeom prst="rect">
            <a:avLst/>
          </a:prstGeom>
          <a:solidFill>
            <a:schemeClr val="bg1"/>
          </a:solidFill>
          <a:ln w="38100">
            <a:solidFill>
              <a:srgbClr val="4653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Substituent conținut 5" descr="O imagine care conține text, hartă&#10;&#10;Descriere generată automat">
            <a:extLst>
              <a:ext uri="{FF2B5EF4-FFF2-40B4-BE49-F238E27FC236}">
                <a16:creationId xmlns:a16="http://schemas.microsoft.com/office/drawing/2014/main" id="{7140136E-C09D-4724-80EB-6D7A7D926B21}"/>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1134064" y="2499053"/>
            <a:ext cx="4042009" cy="3405393"/>
          </a:xfrm>
          <a:prstGeom prst="rect">
            <a:avLst/>
          </a:prstGeom>
        </p:spPr>
      </p:pic>
      <p:sp>
        <p:nvSpPr>
          <p:cNvPr id="3" name="Substituent conținut 2">
            <a:extLst>
              <a:ext uri="{FF2B5EF4-FFF2-40B4-BE49-F238E27FC236}">
                <a16:creationId xmlns:a16="http://schemas.microsoft.com/office/drawing/2014/main" id="{3C43ADDE-3515-40CB-BDA8-F4D1AA5D5D6D}"/>
              </a:ext>
            </a:extLst>
          </p:cNvPr>
          <p:cNvSpPr>
            <a:spLocks noGrp="1"/>
          </p:cNvSpPr>
          <p:nvPr>
            <p:ph sz="half" idx="1"/>
          </p:nvPr>
        </p:nvSpPr>
        <p:spPr>
          <a:xfrm>
            <a:off x="6335805" y="2180496"/>
            <a:ext cx="5275001" cy="4045683"/>
          </a:xfrm>
        </p:spPr>
        <p:style>
          <a:lnRef idx="1">
            <a:schemeClr val="accent1"/>
          </a:lnRef>
          <a:fillRef idx="3">
            <a:schemeClr val="accent1"/>
          </a:fillRef>
          <a:effectRef idx="2">
            <a:schemeClr val="accent1"/>
          </a:effectRef>
          <a:fontRef idx="minor">
            <a:schemeClr val="lt1"/>
          </a:fontRef>
        </p:style>
        <p:txBody>
          <a:bodyPr vert="horz" lIns="91440" tIns="45720" rIns="91440" bIns="45720" rtlCol="0" anchor="ctr">
            <a:normAutofit/>
          </a:bodyPr>
          <a:lstStyle/>
          <a:p>
            <a:pPr>
              <a:lnSpc>
                <a:spcPct val="100000"/>
              </a:lnSpc>
              <a:buClr>
                <a:srgbClr val="DB8E23"/>
              </a:buClr>
            </a:pPr>
            <a:r>
              <a:rPr lang="en-US" sz="1200" dirty="0"/>
              <a:t>In explaining the diamond-water paradox, marginalists explain that it is not the total usefulness of diamonds or water that determines price, but the usefulness of each unit of water or diamonds. It is true that the total utility of water to people is tremendous, because they need it to survive. However, since water is in such large supply in the world, the marginal utility of water is low. In other words, each additional unit of water that becomes available can be applied to less urgent uses as more urgent uses for water are satisfied. Therefore, any particular unit of water becomes worth less to people as the supply of water increases. On the other hand, diamonds are in much lower supply. They are of such low supply that the usefulness of one additional diamond is greater than the usefulness of one additional glass of water, which is in abundant supply. Thus, diamonds are worth more to people. Therefore, those who want diamonds are willing to pay a higher price for one diamond than for one glass of water, and sellers of diamonds ask a price for one diamond that is higher than for one glass of water. Conversely, a man dying of thirst in a desert would have greater marginal use for water than for diamonds so would pay more for water, perhaps up to the point at which he was no longer dying.</a:t>
            </a:r>
          </a:p>
        </p:txBody>
      </p:sp>
    </p:spTree>
    <p:extLst>
      <p:ext uri="{BB962C8B-B14F-4D97-AF65-F5344CB8AC3E}">
        <p14:creationId xmlns:p14="http://schemas.microsoft.com/office/powerpoint/2010/main" val="353964920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advClick="0" advTm="30000">
        <p159:morph option="byObject"/>
      </p:transition>
    </mc:Choice>
    <mc:Fallback>
      <p:transition spd="slow" advClick="0" advTm="30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80">
                                          <p:stCondLst>
                                            <p:cond delay="0"/>
                                          </p:stCondLst>
                                        </p:cTn>
                                        <p:tgtEl>
                                          <p:spTgt spid="6"/>
                                        </p:tgtEl>
                                      </p:cBhvr>
                                    </p:animEffect>
                                    <p:anim calcmode="lin" valueType="num">
                                      <p:cBhvr>
                                        <p:cTn id="8"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13" dur="26">
                                          <p:stCondLst>
                                            <p:cond delay="650"/>
                                          </p:stCondLst>
                                        </p:cTn>
                                        <p:tgtEl>
                                          <p:spTgt spid="6"/>
                                        </p:tgtEl>
                                      </p:cBhvr>
                                      <p:to x="100000" y="60000"/>
                                    </p:animScale>
                                    <p:animScale>
                                      <p:cBhvr>
                                        <p:cTn id="14" dur="166" decel="50000">
                                          <p:stCondLst>
                                            <p:cond delay="676"/>
                                          </p:stCondLst>
                                        </p:cTn>
                                        <p:tgtEl>
                                          <p:spTgt spid="6"/>
                                        </p:tgtEl>
                                      </p:cBhvr>
                                      <p:to x="100000" y="100000"/>
                                    </p:animScale>
                                    <p:animScale>
                                      <p:cBhvr>
                                        <p:cTn id="15" dur="26">
                                          <p:stCondLst>
                                            <p:cond delay="1312"/>
                                          </p:stCondLst>
                                        </p:cTn>
                                        <p:tgtEl>
                                          <p:spTgt spid="6"/>
                                        </p:tgtEl>
                                      </p:cBhvr>
                                      <p:to x="100000" y="80000"/>
                                    </p:animScale>
                                    <p:animScale>
                                      <p:cBhvr>
                                        <p:cTn id="16" dur="166" decel="50000">
                                          <p:stCondLst>
                                            <p:cond delay="1338"/>
                                          </p:stCondLst>
                                        </p:cTn>
                                        <p:tgtEl>
                                          <p:spTgt spid="6"/>
                                        </p:tgtEl>
                                      </p:cBhvr>
                                      <p:to x="100000" y="100000"/>
                                    </p:animScale>
                                    <p:animScale>
                                      <p:cBhvr>
                                        <p:cTn id="17" dur="26">
                                          <p:stCondLst>
                                            <p:cond delay="1642"/>
                                          </p:stCondLst>
                                        </p:cTn>
                                        <p:tgtEl>
                                          <p:spTgt spid="6"/>
                                        </p:tgtEl>
                                      </p:cBhvr>
                                      <p:to x="100000" y="90000"/>
                                    </p:animScale>
                                    <p:animScale>
                                      <p:cBhvr>
                                        <p:cTn id="18" dur="166" decel="50000">
                                          <p:stCondLst>
                                            <p:cond delay="1668"/>
                                          </p:stCondLst>
                                        </p:cTn>
                                        <p:tgtEl>
                                          <p:spTgt spid="6"/>
                                        </p:tgtEl>
                                      </p:cBhvr>
                                      <p:to x="100000" y="100000"/>
                                    </p:animScale>
                                    <p:animScale>
                                      <p:cBhvr>
                                        <p:cTn id="19" dur="26">
                                          <p:stCondLst>
                                            <p:cond delay="1808"/>
                                          </p:stCondLst>
                                        </p:cTn>
                                        <p:tgtEl>
                                          <p:spTgt spid="6"/>
                                        </p:tgtEl>
                                      </p:cBhvr>
                                      <p:to x="100000" y="95000"/>
                                    </p:animScale>
                                    <p:animScale>
                                      <p:cBhvr>
                                        <p:cTn id="20" dur="166" decel="50000">
                                          <p:stCondLst>
                                            <p:cond delay="1834"/>
                                          </p:stCondLst>
                                        </p:cTn>
                                        <p:tgtEl>
                                          <p:spTgt spid="6"/>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wipe(down)">
                                      <p:cBhvr>
                                        <p:cTn id="25" dur="580">
                                          <p:stCondLst>
                                            <p:cond delay="0"/>
                                          </p:stCondLst>
                                        </p:cTn>
                                        <p:tgtEl>
                                          <p:spTgt spid="2"/>
                                        </p:tgtEl>
                                      </p:cBhvr>
                                    </p:animEffect>
                                    <p:anim calcmode="lin" valueType="num">
                                      <p:cBhvr>
                                        <p:cTn id="26"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31" dur="26">
                                          <p:stCondLst>
                                            <p:cond delay="650"/>
                                          </p:stCondLst>
                                        </p:cTn>
                                        <p:tgtEl>
                                          <p:spTgt spid="2"/>
                                        </p:tgtEl>
                                      </p:cBhvr>
                                      <p:to x="100000" y="60000"/>
                                    </p:animScale>
                                    <p:animScale>
                                      <p:cBhvr>
                                        <p:cTn id="32" dur="166" decel="50000">
                                          <p:stCondLst>
                                            <p:cond delay="676"/>
                                          </p:stCondLst>
                                        </p:cTn>
                                        <p:tgtEl>
                                          <p:spTgt spid="2"/>
                                        </p:tgtEl>
                                      </p:cBhvr>
                                      <p:to x="100000" y="100000"/>
                                    </p:animScale>
                                    <p:animScale>
                                      <p:cBhvr>
                                        <p:cTn id="33" dur="26">
                                          <p:stCondLst>
                                            <p:cond delay="1312"/>
                                          </p:stCondLst>
                                        </p:cTn>
                                        <p:tgtEl>
                                          <p:spTgt spid="2"/>
                                        </p:tgtEl>
                                      </p:cBhvr>
                                      <p:to x="100000" y="80000"/>
                                    </p:animScale>
                                    <p:animScale>
                                      <p:cBhvr>
                                        <p:cTn id="34" dur="166" decel="50000">
                                          <p:stCondLst>
                                            <p:cond delay="1338"/>
                                          </p:stCondLst>
                                        </p:cTn>
                                        <p:tgtEl>
                                          <p:spTgt spid="2"/>
                                        </p:tgtEl>
                                      </p:cBhvr>
                                      <p:to x="100000" y="100000"/>
                                    </p:animScale>
                                    <p:animScale>
                                      <p:cBhvr>
                                        <p:cTn id="35" dur="26">
                                          <p:stCondLst>
                                            <p:cond delay="1642"/>
                                          </p:stCondLst>
                                        </p:cTn>
                                        <p:tgtEl>
                                          <p:spTgt spid="2"/>
                                        </p:tgtEl>
                                      </p:cBhvr>
                                      <p:to x="100000" y="90000"/>
                                    </p:animScale>
                                    <p:animScale>
                                      <p:cBhvr>
                                        <p:cTn id="36" dur="166" decel="50000">
                                          <p:stCondLst>
                                            <p:cond delay="1668"/>
                                          </p:stCondLst>
                                        </p:cTn>
                                        <p:tgtEl>
                                          <p:spTgt spid="2"/>
                                        </p:tgtEl>
                                      </p:cBhvr>
                                      <p:to x="100000" y="100000"/>
                                    </p:animScale>
                                    <p:animScale>
                                      <p:cBhvr>
                                        <p:cTn id="37" dur="26">
                                          <p:stCondLst>
                                            <p:cond delay="1808"/>
                                          </p:stCondLst>
                                        </p:cTn>
                                        <p:tgtEl>
                                          <p:spTgt spid="2"/>
                                        </p:tgtEl>
                                      </p:cBhvr>
                                      <p:to x="100000" y="95000"/>
                                    </p:animScale>
                                    <p:animScale>
                                      <p:cBhvr>
                                        <p:cTn id="38" dur="166" decel="50000">
                                          <p:stCondLst>
                                            <p:cond delay="1834"/>
                                          </p:stCondLst>
                                        </p:cTn>
                                        <p:tgtEl>
                                          <p:spTgt spid="2"/>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grpId="0" nodeType="clickEffect">
                                  <p:stCondLst>
                                    <p:cond delay="0"/>
                                  </p:stCondLst>
                                  <p:childTnLst>
                                    <p:set>
                                      <p:cBhvr>
                                        <p:cTn id="42" dur="1" fill="hold">
                                          <p:stCondLst>
                                            <p:cond delay="0"/>
                                          </p:stCondLst>
                                        </p:cTn>
                                        <p:tgtEl>
                                          <p:spTgt spid="3">
                                            <p:bg/>
                                          </p:spTgt>
                                        </p:tgtEl>
                                        <p:attrNameLst>
                                          <p:attrName>style.visibility</p:attrName>
                                        </p:attrNameLst>
                                      </p:cBhvr>
                                      <p:to>
                                        <p:strVal val="visible"/>
                                      </p:to>
                                    </p:set>
                                    <p:animEffect transition="in" filter="wipe(down)">
                                      <p:cBhvr>
                                        <p:cTn id="43" dur="580">
                                          <p:stCondLst>
                                            <p:cond delay="0"/>
                                          </p:stCondLst>
                                        </p:cTn>
                                        <p:tgtEl>
                                          <p:spTgt spid="3">
                                            <p:bg/>
                                          </p:spTgt>
                                        </p:tgtEl>
                                      </p:cBhvr>
                                    </p:animEffect>
                                    <p:anim calcmode="lin" valueType="num">
                                      <p:cBhvr>
                                        <p:cTn id="44" dur="1822" tmFilter="0,0; 0.14,0.36; 0.43,0.73; 0.71,0.91; 1.0,1.0">
                                          <p:stCondLst>
                                            <p:cond delay="0"/>
                                          </p:stCondLst>
                                        </p:cTn>
                                        <p:tgtEl>
                                          <p:spTgt spid="3">
                                            <p:bg/>
                                          </p:spTgt>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3">
                                            <p:bg/>
                                          </p:spTgt>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3">
                                            <p:bg/>
                                          </p:spTgt>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3">
                                            <p:bg/>
                                          </p:spTgt>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3">
                                            <p:bg/>
                                          </p:spTgt>
                                        </p:tgtEl>
                                        <p:attrNameLst>
                                          <p:attrName>ppt_y</p:attrName>
                                        </p:attrNameLst>
                                      </p:cBhvr>
                                      <p:tavLst>
                                        <p:tav tm="0" fmla="#ppt_y-sin(pi*$)/81">
                                          <p:val>
                                            <p:fltVal val="0"/>
                                          </p:val>
                                        </p:tav>
                                        <p:tav tm="100000">
                                          <p:val>
                                            <p:fltVal val="1"/>
                                          </p:val>
                                        </p:tav>
                                      </p:tavLst>
                                    </p:anim>
                                    <p:animScale>
                                      <p:cBhvr>
                                        <p:cTn id="49" dur="26">
                                          <p:stCondLst>
                                            <p:cond delay="650"/>
                                          </p:stCondLst>
                                        </p:cTn>
                                        <p:tgtEl>
                                          <p:spTgt spid="3">
                                            <p:bg/>
                                          </p:spTgt>
                                        </p:tgtEl>
                                      </p:cBhvr>
                                      <p:to x="100000" y="60000"/>
                                    </p:animScale>
                                    <p:animScale>
                                      <p:cBhvr>
                                        <p:cTn id="50" dur="166" decel="50000">
                                          <p:stCondLst>
                                            <p:cond delay="676"/>
                                          </p:stCondLst>
                                        </p:cTn>
                                        <p:tgtEl>
                                          <p:spTgt spid="3">
                                            <p:bg/>
                                          </p:spTgt>
                                        </p:tgtEl>
                                      </p:cBhvr>
                                      <p:to x="100000" y="100000"/>
                                    </p:animScale>
                                    <p:animScale>
                                      <p:cBhvr>
                                        <p:cTn id="51" dur="26">
                                          <p:stCondLst>
                                            <p:cond delay="1312"/>
                                          </p:stCondLst>
                                        </p:cTn>
                                        <p:tgtEl>
                                          <p:spTgt spid="3">
                                            <p:bg/>
                                          </p:spTgt>
                                        </p:tgtEl>
                                      </p:cBhvr>
                                      <p:to x="100000" y="80000"/>
                                    </p:animScale>
                                    <p:animScale>
                                      <p:cBhvr>
                                        <p:cTn id="52" dur="166" decel="50000">
                                          <p:stCondLst>
                                            <p:cond delay="1338"/>
                                          </p:stCondLst>
                                        </p:cTn>
                                        <p:tgtEl>
                                          <p:spTgt spid="3">
                                            <p:bg/>
                                          </p:spTgt>
                                        </p:tgtEl>
                                      </p:cBhvr>
                                      <p:to x="100000" y="100000"/>
                                    </p:animScale>
                                    <p:animScale>
                                      <p:cBhvr>
                                        <p:cTn id="53" dur="26">
                                          <p:stCondLst>
                                            <p:cond delay="1642"/>
                                          </p:stCondLst>
                                        </p:cTn>
                                        <p:tgtEl>
                                          <p:spTgt spid="3">
                                            <p:bg/>
                                          </p:spTgt>
                                        </p:tgtEl>
                                      </p:cBhvr>
                                      <p:to x="100000" y="90000"/>
                                    </p:animScale>
                                    <p:animScale>
                                      <p:cBhvr>
                                        <p:cTn id="54" dur="166" decel="50000">
                                          <p:stCondLst>
                                            <p:cond delay="1668"/>
                                          </p:stCondLst>
                                        </p:cTn>
                                        <p:tgtEl>
                                          <p:spTgt spid="3">
                                            <p:bg/>
                                          </p:spTgt>
                                        </p:tgtEl>
                                      </p:cBhvr>
                                      <p:to x="100000" y="100000"/>
                                    </p:animScale>
                                    <p:animScale>
                                      <p:cBhvr>
                                        <p:cTn id="55" dur="26">
                                          <p:stCondLst>
                                            <p:cond delay="1808"/>
                                          </p:stCondLst>
                                        </p:cTn>
                                        <p:tgtEl>
                                          <p:spTgt spid="3">
                                            <p:bg/>
                                          </p:spTgt>
                                        </p:tgtEl>
                                      </p:cBhvr>
                                      <p:to x="100000" y="95000"/>
                                    </p:animScale>
                                    <p:animScale>
                                      <p:cBhvr>
                                        <p:cTn id="56" dur="166" decel="50000">
                                          <p:stCondLst>
                                            <p:cond delay="1834"/>
                                          </p:stCondLst>
                                        </p:cTn>
                                        <p:tgtEl>
                                          <p:spTgt spid="3">
                                            <p:bg/>
                                          </p:spTgt>
                                        </p:tgtEl>
                                      </p:cBhvr>
                                      <p:to x="100000" y="100000"/>
                                    </p:animScale>
                                  </p:childTnLst>
                                </p:cTn>
                              </p:par>
                            </p:childTnLst>
                          </p:cTn>
                        </p:par>
                      </p:childTnLst>
                    </p:cTn>
                  </p:par>
                  <p:par>
                    <p:cTn id="57" fill="hold">
                      <p:stCondLst>
                        <p:cond delay="indefinite"/>
                      </p:stCondLst>
                      <p:childTnLst>
                        <p:par>
                          <p:cTn id="58" fill="hold">
                            <p:stCondLst>
                              <p:cond delay="0"/>
                            </p:stCondLst>
                            <p:childTnLst>
                              <p:par>
                                <p:cTn id="59" presetID="26" presetClass="entr" presetSubtype="0" fill="hold" grpId="0" nodeType="clickEffect">
                                  <p:stCondLst>
                                    <p:cond delay="0"/>
                                  </p:stCondLst>
                                  <p:childTnLst>
                                    <p:set>
                                      <p:cBhvr>
                                        <p:cTn id="60" dur="1" fill="hold">
                                          <p:stCondLst>
                                            <p:cond delay="0"/>
                                          </p:stCondLst>
                                        </p:cTn>
                                        <p:tgtEl>
                                          <p:spTgt spid="3">
                                            <p:txEl>
                                              <p:pRg st="0" end="0"/>
                                            </p:txEl>
                                          </p:spTgt>
                                        </p:tgtEl>
                                        <p:attrNameLst>
                                          <p:attrName>style.visibility</p:attrName>
                                        </p:attrNameLst>
                                      </p:cBhvr>
                                      <p:to>
                                        <p:strVal val="visible"/>
                                      </p:to>
                                    </p:set>
                                    <p:animEffect transition="in" filter="wipe(down)">
                                      <p:cBhvr>
                                        <p:cTn id="61" dur="580">
                                          <p:stCondLst>
                                            <p:cond delay="0"/>
                                          </p:stCondLst>
                                        </p:cTn>
                                        <p:tgtEl>
                                          <p:spTgt spid="3">
                                            <p:txEl>
                                              <p:pRg st="0" end="0"/>
                                            </p:txEl>
                                          </p:spTgt>
                                        </p:tgtEl>
                                      </p:cBhvr>
                                    </p:animEffect>
                                    <p:anim calcmode="lin" valueType="num">
                                      <p:cBhvr>
                                        <p:cTn id="62"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63"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64"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65"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66"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67" dur="26">
                                          <p:stCondLst>
                                            <p:cond delay="650"/>
                                          </p:stCondLst>
                                        </p:cTn>
                                        <p:tgtEl>
                                          <p:spTgt spid="3">
                                            <p:txEl>
                                              <p:pRg st="0" end="0"/>
                                            </p:txEl>
                                          </p:spTgt>
                                        </p:tgtEl>
                                      </p:cBhvr>
                                      <p:to x="100000" y="60000"/>
                                    </p:animScale>
                                    <p:animScale>
                                      <p:cBhvr>
                                        <p:cTn id="68" dur="166" decel="50000">
                                          <p:stCondLst>
                                            <p:cond delay="676"/>
                                          </p:stCondLst>
                                        </p:cTn>
                                        <p:tgtEl>
                                          <p:spTgt spid="3">
                                            <p:txEl>
                                              <p:pRg st="0" end="0"/>
                                            </p:txEl>
                                          </p:spTgt>
                                        </p:tgtEl>
                                      </p:cBhvr>
                                      <p:to x="100000" y="100000"/>
                                    </p:animScale>
                                    <p:animScale>
                                      <p:cBhvr>
                                        <p:cTn id="69" dur="26">
                                          <p:stCondLst>
                                            <p:cond delay="1312"/>
                                          </p:stCondLst>
                                        </p:cTn>
                                        <p:tgtEl>
                                          <p:spTgt spid="3">
                                            <p:txEl>
                                              <p:pRg st="0" end="0"/>
                                            </p:txEl>
                                          </p:spTgt>
                                        </p:tgtEl>
                                      </p:cBhvr>
                                      <p:to x="100000" y="80000"/>
                                    </p:animScale>
                                    <p:animScale>
                                      <p:cBhvr>
                                        <p:cTn id="70" dur="166" decel="50000">
                                          <p:stCondLst>
                                            <p:cond delay="1338"/>
                                          </p:stCondLst>
                                        </p:cTn>
                                        <p:tgtEl>
                                          <p:spTgt spid="3">
                                            <p:txEl>
                                              <p:pRg st="0" end="0"/>
                                            </p:txEl>
                                          </p:spTgt>
                                        </p:tgtEl>
                                      </p:cBhvr>
                                      <p:to x="100000" y="100000"/>
                                    </p:animScale>
                                    <p:animScale>
                                      <p:cBhvr>
                                        <p:cTn id="71" dur="26">
                                          <p:stCondLst>
                                            <p:cond delay="1642"/>
                                          </p:stCondLst>
                                        </p:cTn>
                                        <p:tgtEl>
                                          <p:spTgt spid="3">
                                            <p:txEl>
                                              <p:pRg st="0" end="0"/>
                                            </p:txEl>
                                          </p:spTgt>
                                        </p:tgtEl>
                                      </p:cBhvr>
                                      <p:to x="100000" y="90000"/>
                                    </p:animScale>
                                    <p:animScale>
                                      <p:cBhvr>
                                        <p:cTn id="72" dur="166" decel="50000">
                                          <p:stCondLst>
                                            <p:cond delay="1668"/>
                                          </p:stCondLst>
                                        </p:cTn>
                                        <p:tgtEl>
                                          <p:spTgt spid="3">
                                            <p:txEl>
                                              <p:pRg st="0" end="0"/>
                                            </p:txEl>
                                          </p:spTgt>
                                        </p:tgtEl>
                                      </p:cBhvr>
                                      <p:to x="100000" y="100000"/>
                                    </p:animScale>
                                    <p:animScale>
                                      <p:cBhvr>
                                        <p:cTn id="73" dur="26">
                                          <p:stCondLst>
                                            <p:cond delay="1808"/>
                                          </p:stCondLst>
                                        </p:cTn>
                                        <p:tgtEl>
                                          <p:spTgt spid="3">
                                            <p:txEl>
                                              <p:pRg st="0" end="0"/>
                                            </p:txEl>
                                          </p:spTgt>
                                        </p:tgtEl>
                                      </p:cBhvr>
                                      <p:to x="100000" y="95000"/>
                                    </p:animScale>
                                    <p:animScale>
                                      <p:cBhvr>
                                        <p:cTn id="74" dur="166" decel="50000">
                                          <p:stCondLst>
                                            <p:cond delay="1834"/>
                                          </p:stCondLst>
                                        </p:cTn>
                                        <p:tgtEl>
                                          <p:spTgt spid="3">
                                            <p:txEl>
                                              <p:pRg st="0" end="0"/>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animBg="1"/>
    </p:bldLst>
  </p:timing>
</p:sld>
</file>

<file path=ppt/theme/theme1.xml><?xml version="1.0" encoding="utf-8"?>
<a:theme xmlns:a="http://schemas.openxmlformats.org/drawingml/2006/main" name="DividendVTI">
  <a:themeElements>
    <a:clrScheme name="AnalogousFromLightSeed_2SEEDS">
      <a:dk1>
        <a:srgbClr val="000000"/>
      </a:dk1>
      <a:lt1>
        <a:srgbClr val="FFFFFF"/>
      </a:lt1>
      <a:dk2>
        <a:srgbClr val="243841"/>
      </a:dk2>
      <a:lt2>
        <a:srgbClr val="E8E7E2"/>
      </a:lt2>
      <a:accent1>
        <a:srgbClr val="87A8BE"/>
      </a:accent1>
      <a:accent2>
        <a:srgbClr val="7F89BA"/>
      </a:accent2>
      <a:accent3>
        <a:srgbClr val="A296C6"/>
      </a:accent3>
      <a:accent4>
        <a:srgbClr val="BA8E7F"/>
      </a:accent4>
      <a:accent5>
        <a:srgbClr val="B2A281"/>
      </a:accent5>
      <a:accent6>
        <a:srgbClr val="A3A872"/>
      </a:accent6>
      <a:hlink>
        <a:srgbClr val="8D8355"/>
      </a:hlink>
      <a:folHlink>
        <a:srgbClr val="7F7F7F"/>
      </a:folHlink>
    </a:clrScheme>
    <a:fontScheme name="Dividend">
      <a:majorFont>
        <a:latin typeface="Century Schoolbook"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VTI" id="{97558BDE-0B66-457C-BB6F-7B1B22DAA9B8}" vid="{F53508A3-AC60-448A-AF37-934D5F1A0D5E}"/>
    </a:ext>
  </a:extLst>
</a:theme>
</file>

<file path=docProps/app.xml><?xml version="1.0" encoding="utf-8"?>
<Properties xmlns="http://schemas.openxmlformats.org/officeDocument/2006/extended-properties" xmlns:vt="http://schemas.openxmlformats.org/officeDocument/2006/docPropsVTypes">
  <TotalTime>2118</TotalTime>
  <Words>1895</Words>
  <Application>Microsoft Office PowerPoint</Application>
  <PresentationFormat>Ecran lat</PresentationFormat>
  <Paragraphs>15</Paragraphs>
  <Slides>7</Slides>
  <Notes>0</Notes>
  <HiddenSlides>0</HiddenSlides>
  <MMClips>0</MMClips>
  <ScaleCrop>false</ScaleCrop>
  <HeadingPairs>
    <vt:vector size="6" baseType="variant">
      <vt:variant>
        <vt:lpstr>Fonturi utilizate</vt:lpstr>
      </vt:variant>
      <vt:variant>
        <vt:i4>5</vt:i4>
      </vt:variant>
      <vt:variant>
        <vt:lpstr>Temă</vt:lpstr>
      </vt:variant>
      <vt:variant>
        <vt:i4>1</vt:i4>
      </vt:variant>
      <vt:variant>
        <vt:lpstr>Titluri diapozitive</vt:lpstr>
      </vt:variant>
      <vt:variant>
        <vt:i4>7</vt:i4>
      </vt:variant>
    </vt:vector>
  </HeadingPairs>
  <TitlesOfParts>
    <vt:vector size="13" baseType="lpstr">
      <vt:lpstr>Arial</vt:lpstr>
      <vt:lpstr>Century Schoolbook</vt:lpstr>
      <vt:lpstr>Franklin Gothic Book</vt:lpstr>
      <vt:lpstr>Gill Sans MT</vt:lpstr>
      <vt:lpstr>Wingdings 2</vt:lpstr>
      <vt:lpstr>DividendVTI</vt:lpstr>
      <vt:lpstr>The water diamond paradox</vt:lpstr>
      <vt:lpstr>The paradox of Value</vt:lpstr>
      <vt:lpstr>Marginalism</vt:lpstr>
      <vt:lpstr>The water diamond paradox</vt:lpstr>
      <vt:lpstr>Prezentare PowerPoint</vt:lpstr>
      <vt:lpstr>Eugen von Böhm-Bawerk illustrated The paradox with the example of a farmer having five sacks of grain.</vt:lpstr>
      <vt:lpstr>How marginalists explain the water diamond paradox</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water diamond paradox</dc:title>
  <dc:creator> </dc:creator>
  <cp:lastModifiedBy> </cp:lastModifiedBy>
  <cp:revision>4</cp:revision>
  <dcterms:created xsi:type="dcterms:W3CDTF">2019-12-19T06:33:00Z</dcterms:created>
  <dcterms:modified xsi:type="dcterms:W3CDTF">2019-12-20T17:51:05Z</dcterms:modified>
</cp:coreProperties>
</file>